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146848748" r:id="rId2"/>
    <p:sldId id="1583" r:id="rId3"/>
    <p:sldId id="2146848765" r:id="rId4"/>
    <p:sldId id="1525" r:id="rId5"/>
    <p:sldId id="2146848746" r:id="rId6"/>
    <p:sldId id="2146848628" r:id="rId7"/>
    <p:sldId id="1577" r:id="rId8"/>
    <p:sldId id="2147482440" r:id="rId9"/>
    <p:sldId id="519" r:id="rId10"/>
    <p:sldId id="2146848766" r:id="rId11"/>
    <p:sldId id="2147482442" r:id="rId12"/>
    <p:sldId id="1572" r:id="rId13"/>
    <p:sldId id="2147482439" r:id="rId14"/>
    <p:sldId id="1548" r:id="rId15"/>
    <p:sldId id="1574" r:id="rId16"/>
    <p:sldId id="2146848751" r:id="rId17"/>
    <p:sldId id="1586" r:id="rId18"/>
    <p:sldId id="2146848639" r:id="rId19"/>
    <p:sldId id="2146848750" r:id="rId20"/>
    <p:sldId id="1568" r:id="rId21"/>
    <p:sldId id="2147482441" r:id="rId22"/>
    <p:sldId id="1585" r:id="rId23"/>
    <p:sldId id="1576" r:id="rId24"/>
    <p:sldId id="257" r:id="rId25"/>
    <p:sldId id="514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99"/>
    <p:restoredTop sz="85822"/>
  </p:normalViewPr>
  <p:slideViewPr>
    <p:cSldViewPr snapToGrid="0">
      <p:cViewPr>
        <p:scale>
          <a:sx n="110" d="100"/>
          <a:sy n="110" d="100"/>
        </p:scale>
        <p:origin x="192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BD79C1-F667-4363-8CDA-2A45D37B96D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8E9A047-6CC3-4322-A7F1-C03AEE7072B3}">
      <dgm:prSet/>
      <dgm:spPr/>
      <dgm:t>
        <a:bodyPr/>
        <a:lstStyle/>
        <a:p>
          <a:r>
            <a:rPr lang="it-IT" dirty="0"/>
            <a:t>For grade II–III HD, 82% of </a:t>
          </a:r>
          <a:r>
            <a:rPr lang="it-IT" dirty="0" err="1"/>
            <a:t>members</a:t>
          </a:r>
          <a:r>
            <a:rPr lang="it-IT" dirty="0"/>
            <a:t> </a:t>
          </a:r>
          <a:r>
            <a:rPr lang="it-IT" dirty="0" err="1"/>
            <a:t>reported</a:t>
          </a:r>
          <a:r>
            <a:rPr lang="it-IT" dirty="0"/>
            <a:t> </a:t>
          </a:r>
          <a:r>
            <a:rPr lang="it-IT" dirty="0" err="1"/>
            <a:t>that</a:t>
          </a:r>
          <a:r>
            <a:rPr lang="it-IT" dirty="0"/>
            <a:t> </a:t>
          </a:r>
          <a:r>
            <a:rPr lang="it-IT" u="sng" dirty="0" err="1"/>
            <a:t>symptoms</a:t>
          </a:r>
          <a:r>
            <a:rPr lang="it-IT" dirty="0"/>
            <a:t> </a:t>
          </a:r>
          <a:r>
            <a:rPr lang="it-IT" dirty="0" err="1"/>
            <a:t>were</a:t>
          </a:r>
          <a:r>
            <a:rPr lang="it-IT" dirty="0"/>
            <a:t> </a:t>
          </a:r>
          <a:r>
            <a:rPr lang="it-IT" dirty="0" err="1"/>
            <a:t>used</a:t>
          </a:r>
          <a:r>
            <a:rPr lang="it-IT" dirty="0"/>
            <a:t> to decide on the </a:t>
          </a:r>
          <a:r>
            <a:rPr lang="it-IT" dirty="0" err="1"/>
            <a:t>most</a:t>
          </a:r>
          <a:r>
            <a:rPr lang="it-IT" dirty="0"/>
            <a:t> appropriate procedure. </a:t>
          </a:r>
          <a:endParaRPr lang="en-US" dirty="0"/>
        </a:p>
      </dgm:t>
    </dgm:pt>
    <dgm:pt modelId="{160317B4-10C4-44E1-BC8E-86303B9B3457}" type="parTrans" cxnId="{8570A882-4824-414D-A61C-A16909AE4074}">
      <dgm:prSet/>
      <dgm:spPr/>
      <dgm:t>
        <a:bodyPr/>
        <a:lstStyle/>
        <a:p>
          <a:endParaRPr lang="en-US"/>
        </a:p>
      </dgm:t>
    </dgm:pt>
    <dgm:pt modelId="{EF4D8BF3-8307-4B55-98CC-BAC297DBCCD2}" type="sibTrans" cxnId="{8570A882-4824-414D-A61C-A16909AE4074}">
      <dgm:prSet/>
      <dgm:spPr/>
      <dgm:t>
        <a:bodyPr/>
        <a:lstStyle/>
        <a:p>
          <a:endParaRPr lang="en-US"/>
        </a:p>
      </dgm:t>
    </dgm:pt>
    <dgm:pt modelId="{DE3BE45D-ABA0-4DCA-A902-50421FE27835}">
      <dgm:prSet/>
      <dgm:spPr/>
      <dgm:t>
        <a:bodyPr/>
        <a:lstStyle/>
        <a:p>
          <a:r>
            <a:rPr lang="it-IT"/>
            <a:t>A proctoscopy, the Goligher grading and medical history were each also used by approximately 40% of members. </a:t>
          </a:r>
          <a:endParaRPr lang="en-US"/>
        </a:p>
      </dgm:t>
    </dgm:pt>
    <dgm:pt modelId="{E4B7AE52-85E9-4794-BA06-FFD18894EBAB}" type="parTrans" cxnId="{8F1FB8D0-0FBA-4DD6-B9B3-0607913440B6}">
      <dgm:prSet/>
      <dgm:spPr/>
      <dgm:t>
        <a:bodyPr/>
        <a:lstStyle/>
        <a:p>
          <a:endParaRPr lang="en-US"/>
        </a:p>
      </dgm:t>
    </dgm:pt>
    <dgm:pt modelId="{EDB1E534-9A52-455B-B7F1-46A6B5240E29}" type="sibTrans" cxnId="{8F1FB8D0-0FBA-4DD6-B9B3-0607913440B6}">
      <dgm:prSet/>
      <dgm:spPr/>
      <dgm:t>
        <a:bodyPr/>
        <a:lstStyle/>
        <a:p>
          <a:endParaRPr lang="en-US"/>
        </a:p>
      </dgm:t>
    </dgm:pt>
    <dgm:pt modelId="{09ECE6DD-4DCE-4CCB-B9B0-8C1B571A41AA}">
      <dgm:prSet/>
      <dgm:spPr/>
      <dgm:t>
        <a:bodyPr/>
        <a:lstStyle/>
        <a:p>
          <a:r>
            <a:rPr lang="it-IT" dirty="0" err="1"/>
            <a:t>Other</a:t>
          </a:r>
          <a:r>
            <a:rPr lang="it-IT" dirty="0"/>
            <a:t> </a:t>
          </a:r>
          <a:r>
            <a:rPr lang="it-IT" dirty="0" err="1"/>
            <a:t>factors</a:t>
          </a:r>
          <a:r>
            <a:rPr lang="it-IT" dirty="0"/>
            <a:t> </a:t>
          </a:r>
          <a:r>
            <a:rPr lang="it-IT" dirty="0" err="1"/>
            <a:t>influencing</a:t>
          </a:r>
          <a:r>
            <a:rPr lang="it-IT" dirty="0"/>
            <a:t> treatment </a:t>
          </a:r>
          <a:r>
            <a:rPr lang="it-IT" dirty="0" err="1"/>
            <a:t>decision</a:t>
          </a:r>
          <a:r>
            <a:rPr lang="it-IT" dirty="0"/>
            <a:t> </a:t>
          </a:r>
          <a:r>
            <a:rPr lang="it-IT" dirty="0" err="1"/>
            <a:t>were</a:t>
          </a:r>
          <a:r>
            <a:rPr lang="it-IT" dirty="0"/>
            <a:t> </a:t>
          </a:r>
          <a:r>
            <a:rPr lang="it-IT" dirty="0" err="1"/>
            <a:t>circumferential</a:t>
          </a:r>
          <a:r>
            <a:rPr lang="it-IT" dirty="0"/>
            <a:t> </a:t>
          </a:r>
          <a:r>
            <a:rPr lang="it-IT" dirty="0" err="1"/>
            <a:t>prolapse</a:t>
          </a:r>
          <a:r>
            <a:rPr lang="it-IT" dirty="0"/>
            <a:t>, </a:t>
          </a:r>
          <a:r>
            <a:rPr lang="it-IT" dirty="0" err="1"/>
            <a:t>faecal</a:t>
          </a:r>
          <a:r>
            <a:rPr lang="it-IT" dirty="0"/>
            <a:t> </a:t>
          </a:r>
          <a:r>
            <a:rPr lang="it-IT" dirty="0" err="1"/>
            <a:t>incontinence</a:t>
          </a:r>
          <a:r>
            <a:rPr lang="it-IT" dirty="0"/>
            <a:t>, single pile and </a:t>
          </a:r>
          <a:r>
            <a:rPr lang="it-IT" dirty="0" err="1"/>
            <a:t>evacuation</a:t>
          </a:r>
          <a:r>
            <a:rPr lang="it-IT" dirty="0"/>
            <a:t> disorder. </a:t>
          </a:r>
          <a:endParaRPr lang="en-US" dirty="0"/>
        </a:p>
      </dgm:t>
    </dgm:pt>
    <dgm:pt modelId="{3BA528F3-3E13-4EA7-BEF2-A46047C418DD}" type="parTrans" cxnId="{CCF4AF95-ACE6-49ED-96A6-AFEAD77B0537}">
      <dgm:prSet/>
      <dgm:spPr/>
      <dgm:t>
        <a:bodyPr/>
        <a:lstStyle/>
        <a:p>
          <a:endParaRPr lang="en-US"/>
        </a:p>
      </dgm:t>
    </dgm:pt>
    <dgm:pt modelId="{176D88E5-A8BA-44AF-9D36-38DED09AA4C7}" type="sibTrans" cxnId="{CCF4AF95-ACE6-49ED-96A6-AFEAD77B0537}">
      <dgm:prSet/>
      <dgm:spPr/>
      <dgm:t>
        <a:bodyPr/>
        <a:lstStyle/>
        <a:p>
          <a:endParaRPr lang="en-US"/>
        </a:p>
      </dgm:t>
    </dgm:pt>
    <dgm:pt modelId="{2F5A6DA9-3C1A-0642-87D2-88B692051377}" type="pres">
      <dgm:prSet presAssocID="{B6BD79C1-F667-4363-8CDA-2A45D37B96D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0CC24EE-F065-0842-9CA7-609F9FB43418}" type="pres">
      <dgm:prSet presAssocID="{28E9A047-6CC3-4322-A7F1-C03AEE7072B3}" presName="hierRoot1" presStyleCnt="0"/>
      <dgm:spPr/>
    </dgm:pt>
    <dgm:pt modelId="{FC19C1FA-CE80-7E45-AE12-06793C9109ED}" type="pres">
      <dgm:prSet presAssocID="{28E9A047-6CC3-4322-A7F1-C03AEE7072B3}" presName="composite" presStyleCnt="0"/>
      <dgm:spPr/>
    </dgm:pt>
    <dgm:pt modelId="{02E06A65-3232-EA4E-9206-728FC5D8734E}" type="pres">
      <dgm:prSet presAssocID="{28E9A047-6CC3-4322-A7F1-C03AEE7072B3}" presName="background" presStyleLbl="node0" presStyleIdx="0" presStyleCnt="3"/>
      <dgm:spPr/>
    </dgm:pt>
    <dgm:pt modelId="{9F6E949B-AC33-D34A-B937-645B712B8781}" type="pres">
      <dgm:prSet presAssocID="{28E9A047-6CC3-4322-A7F1-C03AEE7072B3}" presName="text" presStyleLbl="fgAcc0" presStyleIdx="0" presStyleCnt="3">
        <dgm:presLayoutVars>
          <dgm:chPref val="3"/>
        </dgm:presLayoutVars>
      </dgm:prSet>
      <dgm:spPr/>
    </dgm:pt>
    <dgm:pt modelId="{06957BB0-94DB-2E48-9D44-06554FF3DAF3}" type="pres">
      <dgm:prSet presAssocID="{28E9A047-6CC3-4322-A7F1-C03AEE7072B3}" presName="hierChild2" presStyleCnt="0"/>
      <dgm:spPr/>
    </dgm:pt>
    <dgm:pt modelId="{5CF34C9C-96DF-284B-B1F1-5D288126711D}" type="pres">
      <dgm:prSet presAssocID="{DE3BE45D-ABA0-4DCA-A902-50421FE27835}" presName="hierRoot1" presStyleCnt="0"/>
      <dgm:spPr/>
    </dgm:pt>
    <dgm:pt modelId="{3FCB6985-F1B6-1E43-8C08-FF407ABA96F0}" type="pres">
      <dgm:prSet presAssocID="{DE3BE45D-ABA0-4DCA-A902-50421FE27835}" presName="composite" presStyleCnt="0"/>
      <dgm:spPr/>
    </dgm:pt>
    <dgm:pt modelId="{BB871141-0A15-9A4F-89CB-5ABB0195E749}" type="pres">
      <dgm:prSet presAssocID="{DE3BE45D-ABA0-4DCA-A902-50421FE27835}" presName="background" presStyleLbl="node0" presStyleIdx="1" presStyleCnt="3"/>
      <dgm:spPr/>
    </dgm:pt>
    <dgm:pt modelId="{2D04C6CA-7DE2-B340-8DFC-9705EE2498F6}" type="pres">
      <dgm:prSet presAssocID="{DE3BE45D-ABA0-4DCA-A902-50421FE27835}" presName="text" presStyleLbl="fgAcc0" presStyleIdx="1" presStyleCnt="3">
        <dgm:presLayoutVars>
          <dgm:chPref val="3"/>
        </dgm:presLayoutVars>
      </dgm:prSet>
      <dgm:spPr/>
    </dgm:pt>
    <dgm:pt modelId="{A5BBDC4F-2B34-DA4D-9C00-2EF9290517C2}" type="pres">
      <dgm:prSet presAssocID="{DE3BE45D-ABA0-4DCA-A902-50421FE27835}" presName="hierChild2" presStyleCnt="0"/>
      <dgm:spPr/>
    </dgm:pt>
    <dgm:pt modelId="{83C26B99-92FA-B149-9BE2-5AD932834D00}" type="pres">
      <dgm:prSet presAssocID="{09ECE6DD-4DCE-4CCB-B9B0-8C1B571A41AA}" presName="hierRoot1" presStyleCnt="0"/>
      <dgm:spPr/>
    </dgm:pt>
    <dgm:pt modelId="{A12B75D1-95FA-5840-AF35-93A0CCFB3767}" type="pres">
      <dgm:prSet presAssocID="{09ECE6DD-4DCE-4CCB-B9B0-8C1B571A41AA}" presName="composite" presStyleCnt="0"/>
      <dgm:spPr/>
    </dgm:pt>
    <dgm:pt modelId="{1180614A-6C5D-7749-B7CF-F67D609BF154}" type="pres">
      <dgm:prSet presAssocID="{09ECE6DD-4DCE-4CCB-B9B0-8C1B571A41AA}" presName="background" presStyleLbl="node0" presStyleIdx="2" presStyleCnt="3"/>
      <dgm:spPr/>
    </dgm:pt>
    <dgm:pt modelId="{35714E0E-17C6-2940-BEA2-34DC20B10201}" type="pres">
      <dgm:prSet presAssocID="{09ECE6DD-4DCE-4CCB-B9B0-8C1B571A41AA}" presName="text" presStyleLbl="fgAcc0" presStyleIdx="2" presStyleCnt="3">
        <dgm:presLayoutVars>
          <dgm:chPref val="3"/>
        </dgm:presLayoutVars>
      </dgm:prSet>
      <dgm:spPr/>
    </dgm:pt>
    <dgm:pt modelId="{E98B1D22-CABE-8F4B-8A22-0D4144577702}" type="pres">
      <dgm:prSet presAssocID="{09ECE6DD-4DCE-4CCB-B9B0-8C1B571A41AA}" presName="hierChild2" presStyleCnt="0"/>
      <dgm:spPr/>
    </dgm:pt>
  </dgm:ptLst>
  <dgm:cxnLst>
    <dgm:cxn modelId="{8570A882-4824-414D-A61C-A16909AE4074}" srcId="{B6BD79C1-F667-4363-8CDA-2A45D37B96DC}" destId="{28E9A047-6CC3-4322-A7F1-C03AEE7072B3}" srcOrd="0" destOrd="0" parTransId="{160317B4-10C4-44E1-BC8E-86303B9B3457}" sibTransId="{EF4D8BF3-8307-4B55-98CC-BAC297DBCCD2}"/>
    <dgm:cxn modelId="{7667458A-0C79-D641-974F-30ED848F6D32}" type="presOf" srcId="{09ECE6DD-4DCE-4CCB-B9B0-8C1B571A41AA}" destId="{35714E0E-17C6-2940-BEA2-34DC20B10201}" srcOrd="0" destOrd="0" presId="urn:microsoft.com/office/officeart/2005/8/layout/hierarchy1"/>
    <dgm:cxn modelId="{CB02BB8C-3D5E-F94C-A571-BA23BE8B6B8F}" type="presOf" srcId="{28E9A047-6CC3-4322-A7F1-C03AEE7072B3}" destId="{9F6E949B-AC33-D34A-B937-645B712B8781}" srcOrd="0" destOrd="0" presId="urn:microsoft.com/office/officeart/2005/8/layout/hierarchy1"/>
    <dgm:cxn modelId="{0215518F-686C-0E45-940A-5826335C8059}" type="presOf" srcId="{DE3BE45D-ABA0-4DCA-A902-50421FE27835}" destId="{2D04C6CA-7DE2-B340-8DFC-9705EE2498F6}" srcOrd="0" destOrd="0" presId="urn:microsoft.com/office/officeart/2005/8/layout/hierarchy1"/>
    <dgm:cxn modelId="{CCF4AF95-ACE6-49ED-96A6-AFEAD77B0537}" srcId="{B6BD79C1-F667-4363-8CDA-2A45D37B96DC}" destId="{09ECE6DD-4DCE-4CCB-B9B0-8C1B571A41AA}" srcOrd="2" destOrd="0" parTransId="{3BA528F3-3E13-4EA7-BEF2-A46047C418DD}" sibTransId="{176D88E5-A8BA-44AF-9D36-38DED09AA4C7}"/>
    <dgm:cxn modelId="{8F1FB8D0-0FBA-4DD6-B9B3-0607913440B6}" srcId="{B6BD79C1-F667-4363-8CDA-2A45D37B96DC}" destId="{DE3BE45D-ABA0-4DCA-A902-50421FE27835}" srcOrd="1" destOrd="0" parTransId="{E4B7AE52-85E9-4794-BA06-FFD18894EBAB}" sibTransId="{EDB1E534-9A52-455B-B7F1-46A6B5240E29}"/>
    <dgm:cxn modelId="{98C198DA-43A6-0F45-9A5A-87C3A6AC64A2}" type="presOf" srcId="{B6BD79C1-F667-4363-8CDA-2A45D37B96DC}" destId="{2F5A6DA9-3C1A-0642-87D2-88B692051377}" srcOrd="0" destOrd="0" presId="urn:microsoft.com/office/officeart/2005/8/layout/hierarchy1"/>
    <dgm:cxn modelId="{8408E589-216E-5E4F-85F8-68396FE2F493}" type="presParOf" srcId="{2F5A6DA9-3C1A-0642-87D2-88B692051377}" destId="{30CC24EE-F065-0842-9CA7-609F9FB43418}" srcOrd="0" destOrd="0" presId="urn:microsoft.com/office/officeart/2005/8/layout/hierarchy1"/>
    <dgm:cxn modelId="{474E3DBC-F296-CB46-84F1-E801B4DC923B}" type="presParOf" srcId="{30CC24EE-F065-0842-9CA7-609F9FB43418}" destId="{FC19C1FA-CE80-7E45-AE12-06793C9109ED}" srcOrd="0" destOrd="0" presId="urn:microsoft.com/office/officeart/2005/8/layout/hierarchy1"/>
    <dgm:cxn modelId="{9D6825BC-B90D-1245-8F42-5E7CF1EB28A2}" type="presParOf" srcId="{FC19C1FA-CE80-7E45-AE12-06793C9109ED}" destId="{02E06A65-3232-EA4E-9206-728FC5D8734E}" srcOrd="0" destOrd="0" presId="urn:microsoft.com/office/officeart/2005/8/layout/hierarchy1"/>
    <dgm:cxn modelId="{49E56E19-BE3D-C14A-8FE9-8094B779C750}" type="presParOf" srcId="{FC19C1FA-CE80-7E45-AE12-06793C9109ED}" destId="{9F6E949B-AC33-D34A-B937-645B712B8781}" srcOrd="1" destOrd="0" presId="urn:microsoft.com/office/officeart/2005/8/layout/hierarchy1"/>
    <dgm:cxn modelId="{A273977D-9C06-C447-A496-0C08404EC4CD}" type="presParOf" srcId="{30CC24EE-F065-0842-9CA7-609F9FB43418}" destId="{06957BB0-94DB-2E48-9D44-06554FF3DAF3}" srcOrd="1" destOrd="0" presId="urn:microsoft.com/office/officeart/2005/8/layout/hierarchy1"/>
    <dgm:cxn modelId="{BE4010B9-00B1-8447-9D4E-2D0233E8AD53}" type="presParOf" srcId="{2F5A6DA9-3C1A-0642-87D2-88B692051377}" destId="{5CF34C9C-96DF-284B-B1F1-5D288126711D}" srcOrd="1" destOrd="0" presId="urn:microsoft.com/office/officeart/2005/8/layout/hierarchy1"/>
    <dgm:cxn modelId="{5ABBA9F7-A968-DC46-AF76-00A506209863}" type="presParOf" srcId="{5CF34C9C-96DF-284B-B1F1-5D288126711D}" destId="{3FCB6985-F1B6-1E43-8C08-FF407ABA96F0}" srcOrd="0" destOrd="0" presId="urn:microsoft.com/office/officeart/2005/8/layout/hierarchy1"/>
    <dgm:cxn modelId="{EFAF11F1-B000-844D-88A5-C4492D4520ED}" type="presParOf" srcId="{3FCB6985-F1B6-1E43-8C08-FF407ABA96F0}" destId="{BB871141-0A15-9A4F-89CB-5ABB0195E749}" srcOrd="0" destOrd="0" presId="urn:microsoft.com/office/officeart/2005/8/layout/hierarchy1"/>
    <dgm:cxn modelId="{9C5D2B42-D426-9345-B5E6-69F3896BCFFF}" type="presParOf" srcId="{3FCB6985-F1B6-1E43-8C08-FF407ABA96F0}" destId="{2D04C6CA-7DE2-B340-8DFC-9705EE2498F6}" srcOrd="1" destOrd="0" presId="urn:microsoft.com/office/officeart/2005/8/layout/hierarchy1"/>
    <dgm:cxn modelId="{C81A3904-28F1-3A4E-8D12-2E9C37CEA499}" type="presParOf" srcId="{5CF34C9C-96DF-284B-B1F1-5D288126711D}" destId="{A5BBDC4F-2B34-DA4D-9C00-2EF9290517C2}" srcOrd="1" destOrd="0" presId="urn:microsoft.com/office/officeart/2005/8/layout/hierarchy1"/>
    <dgm:cxn modelId="{B24CDA1E-A38D-EA40-8B5A-D4AA79C83E67}" type="presParOf" srcId="{2F5A6DA9-3C1A-0642-87D2-88B692051377}" destId="{83C26B99-92FA-B149-9BE2-5AD932834D00}" srcOrd="2" destOrd="0" presId="urn:microsoft.com/office/officeart/2005/8/layout/hierarchy1"/>
    <dgm:cxn modelId="{F7175B32-AB45-2949-B45C-2A5198AC73C4}" type="presParOf" srcId="{83C26B99-92FA-B149-9BE2-5AD932834D00}" destId="{A12B75D1-95FA-5840-AF35-93A0CCFB3767}" srcOrd="0" destOrd="0" presId="urn:microsoft.com/office/officeart/2005/8/layout/hierarchy1"/>
    <dgm:cxn modelId="{026D297C-121C-7E4E-9F62-045FAC8C122F}" type="presParOf" srcId="{A12B75D1-95FA-5840-AF35-93A0CCFB3767}" destId="{1180614A-6C5D-7749-B7CF-F67D609BF154}" srcOrd="0" destOrd="0" presId="urn:microsoft.com/office/officeart/2005/8/layout/hierarchy1"/>
    <dgm:cxn modelId="{2ED091AD-AC3B-6B42-BF86-2C2311F5ADF1}" type="presParOf" srcId="{A12B75D1-95FA-5840-AF35-93A0CCFB3767}" destId="{35714E0E-17C6-2940-BEA2-34DC20B10201}" srcOrd="1" destOrd="0" presId="urn:microsoft.com/office/officeart/2005/8/layout/hierarchy1"/>
    <dgm:cxn modelId="{CB362FDD-CFB6-AB42-A239-54282A077005}" type="presParOf" srcId="{83C26B99-92FA-B149-9BE2-5AD932834D00}" destId="{E98B1D22-CABE-8F4B-8A22-0D414457770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06A65-3232-EA4E-9206-728FC5D8734E}">
      <dsp:nvSpPr>
        <dsp:cNvPr id="0" name=""/>
        <dsp:cNvSpPr/>
      </dsp:nvSpPr>
      <dsp:spPr>
        <a:xfrm>
          <a:off x="0" y="156697"/>
          <a:ext cx="2693827" cy="17105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6E949B-AC33-D34A-B937-645B712B8781}">
      <dsp:nvSpPr>
        <dsp:cNvPr id="0" name=""/>
        <dsp:cNvSpPr/>
      </dsp:nvSpPr>
      <dsp:spPr>
        <a:xfrm>
          <a:off x="299314" y="441046"/>
          <a:ext cx="2693827" cy="17105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/>
            <a:t>For grade II–III HD, 82% of </a:t>
          </a:r>
          <a:r>
            <a:rPr lang="it-IT" sz="1700" kern="1200" dirty="0" err="1"/>
            <a:t>members</a:t>
          </a:r>
          <a:r>
            <a:rPr lang="it-IT" sz="1700" kern="1200" dirty="0"/>
            <a:t> </a:t>
          </a:r>
          <a:r>
            <a:rPr lang="it-IT" sz="1700" kern="1200" dirty="0" err="1"/>
            <a:t>reported</a:t>
          </a:r>
          <a:r>
            <a:rPr lang="it-IT" sz="1700" kern="1200" dirty="0"/>
            <a:t> </a:t>
          </a:r>
          <a:r>
            <a:rPr lang="it-IT" sz="1700" kern="1200" dirty="0" err="1"/>
            <a:t>that</a:t>
          </a:r>
          <a:r>
            <a:rPr lang="it-IT" sz="1700" kern="1200" dirty="0"/>
            <a:t> </a:t>
          </a:r>
          <a:r>
            <a:rPr lang="it-IT" sz="1700" u="sng" kern="1200" dirty="0" err="1"/>
            <a:t>symptoms</a:t>
          </a:r>
          <a:r>
            <a:rPr lang="it-IT" sz="1700" kern="1200" dirty="0"/>
            <a:t> </a:t>
          </a:r>
          <a:r>
            <a:rPr lang="it-IT" sz="1700" kern="1200" dirty="0" err="1"/>
            <a:t>were</a:t>
          </a:r>
          <a:r>
            <a:rPr lang="it-IT" sz="1700" kern="1200" dirty="0"/>
            <a:t> </a:t>
          </a:r>
          <a:r>
            <a:rPr lang="it-IT" sz="1700" kern="1200" dirty="0" err="1"/>
            <a:t>used</a:t>
          </a:r>
          <a:r>
            <a:rPr lang="it-IT" sz="1700" kern="1200" dirty="0"/>
            <a:t> to decide on the </a:t>
          </a:r>
          <a:r>
            <a:rPr lang="it-IT" sz="1700" kern="1200" dirty="0" err="1"/>
            <a:t>most</a:t>
          </a:r>
          <a:r>
            <a:rPr lang="it-IT" sz="1700" kern="1200" dirty="0"/>
            <a:t> appropriate procedure. </a:t>
          </a:r>
          <a:endParaRPr lang="en-US" sz="1700" kern="1200" dirty="0"/>
        </a:p>
      </dsp:txBody>
      <dsp:txXfrm>
        <a:off x="349415" y="491147"/>
        <a:ext cx="2593625" cy="1610378"/>
      </dsp:txXfrm>
    </dsp:sp>
    <dsp:sp modelId="{BB871141-0A15-9A4F-89CB-5ABB0195E749}">
      <dsp:nvSpPr>
        <dsp:cNvPr id="0" name=""/>
        <dsp:cNvSpPr/>
      </dsp:nvSpPr>
      <dsp:spPr>
        <a:xfrm>
          <a:off x="3292455" y="156697"/>
          <a:ext cx="2693827" cy="17105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04C6CA-7DE2-B340-8DFC-9705EE2498F6}">
      <dsp:nvSpPr>
        <dsp:cNvPr id="0" name=""/>
        <dsp:cNvSpPr/>
      </dsp:nvSpPr>
      <dsp:spPr>
        <a:xfrm>
          <a:off x="3591769" y="441046"/>
          <a:ext cx="2693827" cy="17105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/>
            <a:t>A proctoscopy, the Goligher grading and medical history were each also used by approximately 40% of members. </a:t>
          </a:r>
          <a:endParaRPr lang="en-US" sz="1700" kern="1200"/>
        </a:p>
      </dsp:txBody>
      <dsp:txXfrm>
        <a:off x="3641870" y="491147"/>
        <a:ext cx="2593625" cy="1610378"/>
      </dsp:txXfrm>
    </dsp:sp>
    <dsp:sp modelId="{1180614A-6C5D-7749-B7CF-F67D609BF154}">
      <dsp:nvSpPr>
        <dsp:cNvPr id="0" name=""/>
        <dsp:cNvSpPr/>
      </dsp:nvSpPr>
      <dsp:spPr>
        <a:xfrm>
          <a:off x="6584910" y="156697"/>
          <a:ext cx="2693827" cy="17105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714E0E-17C6-2940-BEA2-34DC20B10201}">
      <dsp:nvSpPr>
        <dsp:cNvPr id="0" name=""/>
        <dsp:cNvSpPr/>
      </dsp:nvSpPr>
      <dsp:spPr>
        <a:xfrm>
          <a:off x="6884224" y="441046"/>
          <a:ext cx="2693827" cy="17105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 err="1"/>
            <a:t>Other</a:t>
          </a:r>
          <a:r>
            <a:rPr lang="it-IT" sz="1700" kern="1200" dirty="0"/>
            <a:t> </a:t>
          </a:r>
          <a:r>
            <a:rPr lang="it-IT" sz="1700" kern="1200" dirty="0" err="1"/>
            <a:t>factors</a:t>
          </a:r>
          <a:r>
            <a:rPr lang="it-IT" sz="1700" kern="1200" dirty="0"/>
            <a:t> </a:t>
          </a:r>
          <a:r>
            <a:rPr lang="it-IT" sz="1700" kern="1200" dirty="0" err="1"/>
            <a:t>influencing</a:t>
          </a:r>
          <a:r>
            <a:rPr lang="it-IT" sz="1700" kern="1200" dirty="0"/>
            <a:t> treatment </a:t>
          </a:r>
          <a:r>
            <a:rPr lang="it-IT" sz="1700" kern="1200" dirty="0" err="1"/>
            <a:t>decision</a:t>
          </a:r>
          <a:r>
            <a:rPr lang="it-IT" sz="1700" kern="1200" dirty="0"/>
            <a:t> </a:t>
          </a:r>
          <a:r>
            <a:rPr lang="it-IT" sz="1700" kern="1200" dirty="0" err="1"/>
            <a:t>were</a:t>
          </a:r>
          <a:r>
            <a:rPr lang="it-IT" sz="1700" kern="1200" dirty="0"/>
            <a:t> </a:t>
          </a:r>
          <a:r>
            <a:rPr lang="it-IT" sz="1700" kern="1200" dirty="0" err="1"/>
            <a:t>circumferential</a:t>
          </a:r>
          <a:r>
            <a:rPr lang="it-IT" sz="1700" kern="1200" dirty="0"/>
            <a:t> </a:t>
          </a:r>
          <a:r>
            <a:rPr lang="it-IT" sz="1700" kern="1200" dirty="0" err="1"/>
            <a:t>prolapse</a:t>
          </a:r>
          <a:r>
            <a:rPr lang="it-IT" sz="1700" kern="1200" dirty="0"/>
            <a:t>, </a:t>
          </a:r>
          <a:r>
            <a:rPr lang="it-IT" sz="1700" kern="1200" dirty="0" err="1"/>
            <a:t>faecal</a:t>
          </a:r>
          <a:r>
            <a:rPr lang="it-IT" sz="1700" kern="1200" dirty="0"/>
            <a:t> </a:t>
          </a:r>
          <a:r>
            <a:rPr lang="it-IT" sz="1700" kern="1200" dirty="0" err="1"/>
            <a:t>incontinence</a:t>
          </a:r>
          <a:r>
            <a:rPr lang="it-IT" sz="1700" kern="1200" dirty="0"/>
            <a:t>, single pile and </a:t>
          </a:r>
          <a:r>
            <a:rPr lang="it-IT" sz="1700" kern="1200" dirty="0" err="1"/>
            <a:t>evacuation</a:t>
          </a:r>
          <a:r>
            <a:rPr lang="it-IT" sz="1700" kern="1200" dirty="0"/>
            <a:t> disorder. </a:t>
          </a:r>
          <a:endParaRPr lang="en-US" sz="1700" kern="1200" dirty="0"/>
        </a:p>
      </dsp:txBody>
      <dsp:txXfrm>
        <a:off x="6934325" y="491147"/>
        <a:ext cx="2593625" cy="16103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BA161-9A0C-AD43-924C-9420691079E7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C15F5-4DBD-0A4F-B18D-F41E8E06F7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2032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nchester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#cite_note-FOOTNOTEElwoodTuxford1984212&#8211;213-32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8E5E7-DABD-5F64-CC7B-B98F2E517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BFEB0C3-9E6B-7443-CEBA-41D7B7D590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3B26473-B0ED-D31B-5AE7-C899964FF1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71938EB-CB06-D84C-4971-DD1F9668FD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2824F-4C0D-413C-B9C4-EF23EC9853C5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50638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the era of </a:t>
            </a:r>
            <a:r>
              <a:rPr lang="it-IT" dirty="0" err="1"/>
              <a:t>symptomatic</a:t>
            </a:r>
            <a:r>
              <a:rPr lang="it-IT" dirty="0"/>
              <a:t> and </a:t>
            </a:r>
            <a:r>
              <a:rPr lang="it-IT" dirty="0" err="1"/>
              <a:t>tailored</a:t>
            </a:r>
            <a:r>
              <a:rPr lang="it-IT" dirty="0"/>
              <a:t> treatment, </a:t>
            </a:r>
            <a:r>
              <a:rPr lang="it-IT" dirty="0" err="1"/>
              <a:t>discussion</a:t>
            </a:r>
            <a:r>
              <a:rPr lang="it-IT" dirty="0"/>
              <a:t> with the </a:t>
            </a:r>
            <a:r>
              <a:rPr lang="it-IT" dirty="0" err="1"/>
              <a:t>patient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crucial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More and more </a:t>
            </a:r>
            <a:r>
              <a:rPr lang="it-IT" dirty="0" err="1"/>
              <a:t>often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are </a:t>
            </a:r>
            <a:r>
              <a:rPr lang="it-IT" dirty="0" err="1"/>
              <a:t>moving</a:t>
            </a:r>
            <a:r>
              <a:rPr lang="it-IT" dirty="0"/>
              <a:t> </a:t>
            </a:r>
            <a:r>
              <a:rPr lang="it-IT" dirty="0" err="1"/>
              <a:t>towards</a:t>
            </a:r>
            <a:r>
              <a:rPr lang="it-IT" dirty="0"/>
              <a:t> a conservative and </a:t>
            </a:r>
            <a:r>
              <a:rPr lang="it-IT" dirty="0" err="1"/>
              <a:t>minimally</a:t>
            </a:r>
            <a:r>
              <a:rPr lang="it-IT" dirty="0"/>
              <a:t> invasive </a:t>
            </a:r>
            <a:r>
              <a:rPr lang="it-IT" dirty="0" err="1"/>
              <a:t>approach</a:t>
            </a:r>
            <a:r>
              <a:rPr lang="it-IT" dirty="0"/>
              <a:t> for </a:t>
            </a:r>
            <a:r>
              <a:rPr lang="it-IT" dirty="0" err="1"/>
              <a:t>several</a:t>
            </a:r>
            <a:r>
              <a:rPr lang="it-IT" dirty="0"/>
              <a:t> </a:t>
            </a:r>
            <a:r>
              <a:rPr lang="it-IT" dirty="0" err="1"/>
              <a:t>reasons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8ADB6-B1C0-BE45-995A-2CF95FDC602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8723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Lastly, Post-operative Pain</a:t>
            </a:r>
          </a:p>
          <a:p>
            <a:endParaRPr lang="en-US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order to avoid pp allowing a fast return to normal activities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Indeed, the main and most common drivers of postoperative pain after conventional excisional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haemorrhoidectomy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(i.e. Milligan-Morgan or Ferguson) are the incorporation of sensitive mucosa and strands of the internal anal sphincter (IAS) in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haemorrhoid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pedicle ligatures and the denuding the anal canal of its epithelium with a consequent spasm of the IAS, the presence of tubes and packs, the swelling of the wound, the occurrence of an anal fistula or fissure, and the infection of the wound. </a:t>
            </a:r>
            <a:endParaRPr lang="it-IT" i="1" dirty="0">
              <a:effectLst/>
              <a:latin typeface="Times" pitchFamily="2" charset="0"/>
            </a:endParaRPr>
          </a:p>
          <a:p>
            <a:endParaRPr lang="it-IT" i="1" dirty="0">
              <a:effectLst/>
              <a:latin typeface="Times" pitchFamily="2" charset="0"/>
            </a:endParaRPr>
          </a:p>
          <a:p>
            <a:r>
              <a:rPr lang="it-IT" i="1" dirty="0" err="1">
                <a:effectLst/>
                <a:latin typeface="Times" pitchFamily="2" charset="0"/>
              </a:rPr>
              <a:t>Calcium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channel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blockers</a:t>
            </a:r>
            <a:r>
              <a:rPr lang="it-IT" i="1" dirty="0">
                <a:effectLst/>
                <a:latin typeface="Times" pitchFamily="2" charset="0"/>
              </a:rPr>
              <a:t> act by </a:t>
            </a:r>
            <a:r>
              <a:rPr lang="it-IT" i="1" dirty="0" err="1">
                <a:effectLst/>
                <a:latin typeface="Times" pitchFamily="2" charset="0"/>
              </a:rPr>
              <a:t>inhibiting</a:t>
            </a:r>
            <a:r>
              <a:rPr lang="it-IT" i="1" dirty="0">
                <a:effectLst/>
                <a:latin typeface="Times" pitchFamily="2" charset="0"/>
              </a:rPr>
              <a:t> the flow of</a:t>
            </a:r>
            <a:r>
              <a:rPr lang="it-IT" i="0" dirty="0">
                <a:effectLst/>
                <a:latin typeface="Times" pitchFamily="2" charset="0"/>
              </a:rPr>
              <a:t> </a:t>
            </a:r>
            <a:r>
              <a:rPr lang="it-IT" i="1" dirty="0">
                <a:effectLst/>
                <a:latin typeface="Times" pitchFamily="2" charset="0"/>
              </a:rPr>
              <a:t>Ca2+</a:t>
            </a:r>
            <a:r>
              <a:rPr lang="it-IT" i="0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into</a:t>
            </a:r>
            <a:r>
              <a:rPr lang="it-IT" i="1" dirty="0">
                <a:effectLst/>
                <a:latin typeface="Times" pitchFamily="2" charset="0"/>
              </a:rPr>
              <a:t> the </a:t>
            </a:r>
            <a:r>
              <a:rPr lang="it-IT" i="1" dirty="0" err="1">
                <a:effectLst/>
                <a:latin typeface="Times" pitchFamily="2" charset="0"/>
              </a:rPr>
              <a:t>sarcoplasm</a:t>
            </a:r>
            <a:r>
              <a:rPr lang="it-IT" i="1" dirty="0">
                <a:effectLst/>
                <a:latin typeface="Times" pitchFamily="2" charset="0"/>
              </a:rPr>
              <a:t> of the </a:t>
            </a:r>
            <a:r>
              <a:rPr lang="it-IT" i="1" dirty="0" err="1">
                <a:effectLst/>
                <a:latin typeface="Times" pitchFamily="2" charset="0"/>
              </a:rPr>
              <a:t>smooth</a:t>
            </a:r>
            <a:r>
              <a:rPr lang="it-IT" i="1" dirty="0">
                <a:effectLst/>
                <a:latin typeface="Times" pitchFamily="2" charset="0"/>
              </a:rPr>
              <a:t> muscle, </a:t>
            </a:r>
            <a:r>
              <a:rPr lang="it-IT" i="1" dirty="0" err="1">
                <a:effectLst/>
                <a:latin typeface="Times" pitchFamily="2" charset="0"/>
              </a:rPr>
              <a:t>therefore</a:t>
            </a:r>
            <a:r>
              <a:rPr lang="it-IT" i="0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promoting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sphincter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relaxation</a:t>
            </a:r>
            <a:r>
              <a:rPr lang="it-IT" i="1" dirty="0">
                <a:effectLst/>
                <a:latin typeface="Times" pitchFamily="2" charset="0"/>
              </a:rPr>
              <a:t>. </a:t>
            </a:r>
            <a:r>
              <a:rPr lang="it-IT" i="1" dirty="0" err="1">
                <a:effectLst/>
                <a:latin typeface="Times" pitchFamily="2" charset="0"/>
              </a:rPr>
              <a:t>As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already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mentioned</a:t>
            </a:r>
            <a:r>
              <a:rPr lang="it-IT" i="1" dirty="0">
                <a:effectLst/>
                <a:latin typeface="Times" pitchFamily="2" charset="0"/>
              </a:rPr>
              <a:t>,</a:t>
            </a:r>
            <a:endParaRPr lang="it-IT" dirty="0">
              <a:effectLst/>
              <a:latin typeface="Times" pitchFamily="2" charset="0"/>
            </a:endParaRPr>
          </a:p>
          <a:p>
            <a:r>
              <a:rPr lang="it-IT" i="1" dirty="0" err="1">
                <a:effectLst/>
                <a:latin typeface="Times" pitchFamily="2" charset="0"/>
              </a:rPr>
              <a:t>decrease</a:t>
            </a:r>
            <a:r>
              <a:rPr lang="it-IT" i="1" dirty="0">
                <a:effectLst/>
                <a:latin typeface="Times" pitchFamily="2" charset="0"/>
              </a:rPr>
              <a:t> of the </a:t>
            </a:r>
            <a:r>
              <a:rPr lang="it-IT" i="1" dirty="0" err="1">
                <a:effectLst/>
                <a:latin typeface="Times" pitchFamily="2" charset="0"/>
              </a:rPr>
              <a:t>internal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sphincter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spasm</a:t>
            </a:r>
            <a:r>
              <a:rPr lang="it-IT" i="1" dirty="0">
                <a:effectLst/>
                <a:latin typeface="Times" pitchFamily="2" charset="0"/>
              </a:rPr>
              <a:t> plays a </a:t>
            </a:r>
            <a:r>
              <a:rPr lang="it-IT" i="1" dirty="0" err="1">
                <a:effectLst/>
                <a:latin typeface="Times" pitchFamily="2" charset="0"/>
              </a:rPr>
              <a:t>role</a:t>
            </a:r>
            <a:r>
              <a:rPr lang="it-IT" i="1" dirty="0">
                <a:effectLst/>
                <a:latin typeface="Times" pitchFamily="2" charset="0"/>
              </a:rPr>
              <a:t> in </a:t>
            </a:r>
            <a:r>
              <a:rPr lang="it-IT" i="1" dirty="0" err="1">
                <a:effectLst/>
                <a:latin typeface="Times" pitchFamily="2" charset="0"/>
              </a:rPr>
              <a:t>pain</a:t>
            </a:r>
            <a:r>
              <a:rPr lang="it-IT" i="0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relief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when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combined</a:t>
            </a:r>
            <a:r>
              <a:rPr lang="it-IT" i="1" dirty="0">
                <a:effectLst/>
                <a:latin typeface="Times" pitchFamily="2" charset="0"/>
              </a:rPr>
              <a:t> with </a:t>
            </a:r>
            <a:r>
              <a:rPr lang="it-IT" i="1" dirty="0" err="1">
                <a:effectLst/>
                <a:latin typeface="Times" pitchFamily="2" charset="0"/>
              </a:rPr>
              <a:t>topical</a:t>
            </a:r>
            <a:r>
              <a:rPr lang="it-IT" i="1" dirty="0">
                <a:effectLst/>
                <a:latin typeface="Times" pitchFamily="2" charset="0"/>
              </a:rPr>
              <a:t> analgesia. </a:t>
            </a:r>
            <a:r>
              <a:rPr lang="it-IT" i="1" dirty="0" err="1">
                <a:effectLst/>
                <a:latin typeface="Times" pitchFamily="2" charset="0"/>
              </a:rPr>
              <a:t>Moreover</a:t>
            </a:r>
            <a:r>
              <a:rPr lang="it-IT" i="1" dirty="0">
                <a:effectLst/>
                <a:latin typeface="Times" pitchFamily="2" charset="0"/>
              </a:rPr>
              <a:t>,</a:t>
            </a:r>
            <a:r>
              <a:rPr lang="it-IT" i="0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nifedipine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has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also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been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shown</a:t>
            </a:r>
            <a:r>
              <a:rPr lang="it-IT" i="1" dirty="0">
                <a:effectLst/>
                <a:latin typeface="Times" pitchFamily="2" charset="0"/>
              </a:rPr>
              <a:t> to </a:t>
            </a:r>
            <a:r>
              <a:rPr lang="it-IT" i="1" dirty="0" err="1">
                <a:effectLst/>
                <a:latin typeface="Times" pitchFamily="2" charset="0"/>
              </a:rPr>
              <a:t>have</a:t>
            </a:r>
            <a:r>
              <a:rPr lang="it-IT" i="1" dirty="0">
                <a:effectLst/>
                <a:latin typeface="Times" pitchFamily="2" charset="0"/>
              </a:rPr>
              <a:t> anti-</a:t>
            </a:r>
            <a:r>
              <a:rPr lang="it-IT" i="1" dirty="0" err="1">
                <a:effectLst/>
                <a:latin typeface="Times" pitchFamily="2" charset="0"/>
              </a:rPr>
              <a:t>inflammatory</a:t>
            </a:r>
            <a:r>
              <a:rPr lang="it-IT" i="0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properties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as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well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as</a:t>
            </a:r>
            <a:r>
              <a:rPr lang="it-IT" i="1" dirty="0">
                <a:effectLst/>
                <a:latin typeface="Times" pitchFamily="2" charset="0"/>
              </a:rPr>
              <a:t> the </a:t>
            </a:r>
            <a:r>
              <a:rPr lang="it-IT" i="1" dirty="0" err="1">
                <a:effectLst/>
                <a:latin typeface="Times" pitchFamily="2" charset="0"/>
              </a:rPr>
              <a:t>ability</a:t>
            </a:r>
            <a:r>
              <a:rPr lang="it-IT" i="1" dirty="0">
                <a:effectLst/>
                <a:latin typeface="Times" pitchFamily="2" charset="0"/>
              </a:rPr>
              <a:t> to modulate the </a:t>
            </a:r>
            <a:r>
              <a:rPr lang="it-IT" i="1" dirty="0" err="1">
                <a:effectLst/>
                <a:latin typeface="Times" pitchFamily="2" charset="0"/>
              </a:rPr>
              <a:t>microcirculation</a:t>
            </a:r>
            <a:r>
              <a:rPr lang="it-IT" i="0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leading</a:t>
            </a:r>
            <a:r>
              <a:rPr lang="it-IT" i="1" dirty="0">
                <a:effectLst/>
                <a:latin typeface="Times" pitchFamily="2" charset="0"/>
              </a:rPr>
              <a:t> to the </a:t>
            </a:r>
            <a:r>
              <a:rPr lang="it-IT" i="1" dirty="0" err="1">
                <a:effectLst/>
                <a:latin typeface="Times" pitchFamily="2" charset="0"/>
              </a:rPr>
              <a:t>decrease</a:t>
            </a:r>
            <a:r>
              <a:rPr lang="it-IT" i="1" dirty="0">
                <a:effectLst/>
                <a:latin typeface="Times" pitchFamily="2" charset="0"/>
              </a:rPr>
              <a:t> of the </a:t>
            </a:r>
            <a:r>
              <a:rPr lang="it-IT" i="1" dirty="0" err="1">
                <a:effectLst/>
                <a:latin typeface="Times" pitchFamily="2" charset="0"/>
              </a:rPr>
              <a:t>inflammation-related</a:t>
            </a:r>
            <a:r>
              <a:rPr lang="it-IT" i="0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sphincter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hypertonicity</a:t>
            </a:r>
            <a:r>
              <a:rPr lang="it-IT" i="1" dirty="0">
                <a:effectLst/>
                <a:latin typeface="Times" pitchFamily="2" charset="0"/>
              </a:rPr>
              <a:t>. </a:t>
            </a:r>
            <a:r>
              <a:rPr lang="it-IT" i="1" dirty="0" err="1">
                <a:effectLst/>
                <a:latin typeface="Times" pitchFamily="2" charset="0"/>
              </a:rPr>
              <a:t>Interestingly</a:t>
            </a:r>
            <a:r>
              <a:rPr lang="it-IT" i="1" dirty="0">
                <a:effectLst/>
                <a:latin typeface="Times" pitchFamily="2" charset="0"/>
              </a:rPr>
              <a:t>, the </a:t>
            </a:r>
            <a:r>
              <a:rPr lang="it-IT" i="1" dirty="0" err="1">
                <a:effectLst/>
                <a:latin typeface="Times" pitchFamily="2" charset="0"/>
              </a:rPr>
              <a:t>ointment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appears</a:t>
            </a:r>
            <a:r>
              <a:rPr lang="it-IT" i="0" dirty="0">
                <a:effectLst/>
                <a:latin typeface="Times" pitchFamily="2" charset="0"/>
              </a:rPr>
              <a:t> </a:t>
            </a:r>
            <a:r>
              <a:rPr lang="it-IT" i="1" dirty="0">
                <a:effectLst/>
                <a:latin typeface="Times" pitchFamily="2" charset="0"/>
              </a:rPr>
              <a:t>to act </a:t>
            </a:r>
            <a:r>
              <a:rPr lang="it-IT" i="1" dirty="0" err="1">
                <a:effectLst/>
                <a:latin typeface="Times" pitchFamily="2" charset="0"/>
              </a:rPr>
              <a:t>locally</a:t>
            </a:r>
            <a:r>
              <a:rPr lang="it-IT" i="1" dirty="0">
                <a:effectLst/>
                <a:latin typeface="Times" pitchFamily="2" charset="0"/>
              </a:rPr>
              <a:t> on the IAS, with </a:t>
            </a:r>
            <a:r>
              <a:rPr lang="it-IT" i="1" dirty="0" err="1">
                <a:effectLst/>
                <a:latin typeface="Times" pitchFamily="2" charset="0"/>
              </a:rPr>
              <a:t>very</a:t>
            </a:r>
            <a:r>
              <a:rPr lang="it-IT" i="1" dirty="0">
                <a:effectLst/>
                <a:latin typeface="Times" pitchFamily="2" charset="0"/>
              </a:rPr>
              <a:t> limited </a:t>
            </a:r>
            <a:r>
              <a:rPr lang="it-IT" i="1" dirty="0" err="1">
                <a:effectLst/>
                <a:latin typeface="Times" pitchFamily="2" charset="0"/>
              </a:rPr>
              <a:t>detectable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systemic</a:t>
            </a:r>
            <a:r>
              <a:rPr lang="it-IT" i="0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absorption</a:t>
            </a:r>
            <a:r>
              <a:rPr lang="it-IT" i="1" dirty="0">
                <a:effectLst/>
                <a:latin typeface="Times" pitchFamily="2" charset="0"/>
              </a:rPr>
              <a:t> and with no </a:t>
            </a:r>
            <a:r>
              <a:rPr lang="it-IT" i="1" dirty="0" err="1">
                <a:effectLst/>
                <a:latin typeface="Times" pitchFamily="2" charset="0"/>
              </a:rPr>
              <a:t>relevant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local</a:t>
            </a:r>
            <a:r>
              <a:rPr lang="it-IT" i="1" dirty="0">
                <a:effectLst/>
                <a:latin typeface="Times" pitchFamily="2" charset="0"/>
              </a:rPr>
              <a:t> or </a:t>
            </a:r>
            <a:r>
              <a:rPr lang="it-IT" i="1" dirty="0" err="1">
                <a:effectLst/>
                <a:latin typeface="Times" pitchFamily="2" charset="0"/>
              </a:rPr>
              <a:t>systemic</a:t>
            </a:r>
            <a:r>
              <a:rPr lang="it-IT" i="0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adverse</a:t>
            </a:r>
            <a:r>
              <a:rPr lang="it-IT" i="1" dirty="0">
                <a:effectLst/>
                <a:latin typeface="Times" pitchFamily="2" charset="0"/>
              </a:rPr>
              <a:t> events, </a:t>
            </a:r>
            <a:r>
              <a:rPr lang="it-IT" i="1" dirty="0" err="1">
                <a:effectLst/>
                <a:latin typeface="Times" pitchFamily="2" charset="0"/>
              </a:rPr>
              <a:t>arrhythmias</a:t>
            </a:r>
            <a:r>
              <a:rPr lang="it-IT" i="1" dirty="0">
                <a:effectLst/>
                <a:latin typeface="Times" pitchFamily="2" charset="0"/>
              </a:rPr>
              <a:t> or </a:t>
            </a:r>
            <a:r>
              <a:rPr lang="it-IT" i="1" dirty="0" err="1">
                <a:effectLst/>
                <a:latin typeface="Times" pitchFamily="2" charset="0"/>
              </a:rPr>
              <a:t>significant</a:t>
            </a:r>
            <a:r>
              <a:rPr lang="it-IT" i="1" dirty="0">
                <a:effectLst/>
                <a:latin typeface="Times" pitchFamily="2" charset="0"/>
              </a:rPr>
              <a:t> ECG </a:t>
            </a:r>
            <a:r>
              <a:rPr lang="it-IT" i="1" dirty="0" err="1">
                <a:effectLst/>
                <a:latin typeface="Times" pitchFamily="2" charset="0"/>
              </a:rPr>
              <a:t>changes</a:t>
            </a:r>
            <a:r>
              <a:rPr lang="it-IT" i="0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reported</a:t>
            </a:r>
            <a:endParaRPr lang="it-IT" dirty="0">
              <a:effectLst/>
              <a:latin typeface="Times" pitchFamily="2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1E77E-4928-CE43-8A0F-A5F718D22A60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0829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19esimo secolo</a:t>
            </a:r>
          </a:p>
          <a:p>
            <a:endParaRPr lang="it-IT" sz="1200" b="0" i="0" u="none" strike="noStrike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surgeon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various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hospitals in 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  <a:hlinkClick r:id="rId3"/>
              </a:rPr>
              <a:t>Manchester</a:t>
            </a:r>
            <a:endParaRPr lang="it-IT" sz="1200" b="0" i="0" u="none" strike="noStrike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it-IT" sz="1200" b="0" i="0" u="none" strike="noStrike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Whitehead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particularly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noted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for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invention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two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surgical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procedures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both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which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bear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name. The first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related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to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surgical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removal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haemorrhoids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described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in the </a:t>
            </a:r>
            <a:r>
              <a:rPr lang="it-IT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BMJ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in 1882, with a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further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study of 300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patients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being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published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in 1887.</a:t>
            </a:r>
            <a:r>
              <a:rPr lang="it-IT" sz="1200" b="0" i="0" u="none" strike="noStrike" kern="1200" baseline="300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  <a:hlinkClick r:id="rId4"/>
              </a:rPr>
              <a:t>[28]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The technique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rarely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used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now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because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usually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left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deformity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which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also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bore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name,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but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because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those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performing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operation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misunderstood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description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</a:t>
            </a:r>
          </a:p>
          <a:p>
            <a:endParaRPr lang="it-IT" sz="1200" b="0" i="0" u="none" strike="noStrike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highlighted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no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skin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sacrifices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would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have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occurred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operation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gained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wide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popularity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in the following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decades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which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gradually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decreased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in the 20th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century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due to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high rate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complications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reported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such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stenosis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incontinence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persistent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soiling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due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mucosal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ectropion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deformity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also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called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“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Whitehead’s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anus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”)</a:t>
            </a:r>
          </a:p>
          <a:p>
            <a:endParaRPr lang="it-IT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Probably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poor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results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operation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often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consequence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of an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incorrect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technique,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such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excision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of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skin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misidentification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of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mucocutaneous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junction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corresponding</a:t>
            </a:r>
            <a:endParaRPr lang="it-IT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to the dentate line,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some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surgical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texts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between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mid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- 1800s and the first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half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of the 1900s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erroneously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identified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with the white line of Hilton or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intersphincteric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line, 1.3 cm on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average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distally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located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(38). “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Mistaking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the white line of Hilton for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mucocutaneous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junction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would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mean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difference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between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good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results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mucosal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ectropion or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stricture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” (39).</a:t>
            </a:r>
          </a:p>
          <a:p>
            <a:endParaRPr lang="it-IT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A13B4-D5B1-CD41-B4E9-1BC7FF6747BF}" type="slidenum">
              <a:rPr lang="it-IT" altLang="it-IT" smtClean="0"/>
              <a:pPr/>
              <a:t>19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44907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68-year-old man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outpatient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clinic with a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history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faecal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incontinence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three-piles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Milligan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–Morgan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haemorrhoidectomy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25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earlier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grade III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haemorrhoids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Furthermore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posterior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sphincterotomy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resulting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key-hole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deformity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(Fig. 1).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history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unremarkable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Anorectal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manometry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squeeze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sphincter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pressures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impaired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rectoanal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coordination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Endoanal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ultrasound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sphincter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injury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underwent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sacral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neurostimulation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S3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sacral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with a 65%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improvement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faecal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incontinence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excisional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haemorrhoidectomy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twentieth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century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still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gold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standard for grade III and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grade IV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haemorrhoids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[1].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step-up-approach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avoiding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unnecessary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piles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potential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side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poor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sphincter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stenosis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especially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considering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technological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invasive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options [1].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Posterior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sphincterotomy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discouraged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2EA38-692C-4449-ACAA-40EA0392BCCF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826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/>
              <a:t>In </a:t>
            </a:r>
            <a:r>
              <a:rPr lang="it-IT" b="1" dirty="0" err="1"/>
              <a:t>conclusion</a:t>
            </a:r>
            <a:r>
              <a:rPr lang="it-IT" b="1" dirty="0"/>
              <a:t>: 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A13B4-D5B1-CD41-B4E9-1BC7FF6747BF}" type="slidenum">
              <a:rPr lang="it-IT" altLang="it-IT" smtClean="0"/>
              <a:pPr/>
              <a:t>25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3000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Hemorrhoids</a:t>
            </a:r>
            <a:r>
              <a:rPr lang="it-IT" dirty="0"/>
              <a:t> are </a:t>
            </a:r>
            <a:r>
              <a:rPr lang="it-IT" dirty="0" err="1"/>
              <a:t>physiological</a:t>
            </a:r>
            <a:r>
              <a:rPr lang="it-IT" dirty="0"/>
              <a:t> </a:t>
            </a:r>
            <a:r>
              <a:rPr lang="it-IT" dirty="0" err="1"/>
              <a:t>structures</a:t>
            </a:r>
            <a:r>
              <a:rPr lang="it-IT" dirty="0"/>
              <a:t> and </a:t>
            </a:r>
            <a:r>
              <a:rPr lang="it-IT" dirty="0" err="1"/>
              <a:t>should</a:t>
            </a:r>
            <a:r>
              <a:rPr lang="it-IT" dirty="0"/>
              <a:t> be </a:t>
            </a:r>
            <a:r>
              <a:rPr lang="it-IT" dirty="0" err="1"/>
              <a:t>preserved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EFAD60-A25E-3548-8D61-5A6D13ACFBA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4281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include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abnormal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venous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dilatation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vascular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thrombosis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degenerative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collagen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fibers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fibroelastic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distortion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rupture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subepithelial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muscle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(Figure 2).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severe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inflammatory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involving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vascular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surrounding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connective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hemorrhoidal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specimens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mucosal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ulcer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ischemia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thrombosis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72651-D666-A742-B19E-EBD79D60592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391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TIX" pitchFamily="2" charset="2"/>
              <a:buChar char="A"/>
              <a:tabLst/>
              <a:defRPr/>
            </a:pPr>
            <a:r>
              <a:rPr lang="it-IT" sz="1800" dirty="0" err="1">
                <a:effectLst/>
                <a:latin typeface="STIX" pitchFamily="2" charset="2"/>
              </a:rPr>
              <a:t>balanced</a:t>
            </a:r>
            <a:r>
              <a:rPr lang="it-IT" sz="1800" dirty="0">
                <a:effectLst/>
                <a:latin typeface="STIX" pitchFamily="2" charset="2"/>
              </a:rPr>
              <a:t> </a:t>
            </a:r>
            <a:r>
              <a:rPr lang="it-IT" sz="1800" dirty="0" err="1">
                <a:effectLst/>
                <a:latin typeface="STIX" pitchFamily="2" charset="2"/>
              </a:rPr>
              <a:t>diet</a:t>
            </a:r>
            <a:r>
              <a:rPr lang="it-IT" sz="1800" dirty="0">
                <a:effectLst/>
                <a:latin typeface="STIX" pitchFamily="2" charset="2"/>
              </a:rPr>
              <a:t> with </a:t>
            </a:r>
            <a:r>
              <a:rPr lang="it-IT" sz="1800" dirty="0" err="1">
                <a:effectLst/>
                <a:latin typeface="STIX" pitchFamily="2" charset="2"/>
              </a:rPr>
              <a:t>adequate</a:t>
            </a:r>
            <a:r>
              <a:rPr lang="it-IT" sz="1800" dirty="0">
                <a:effectLst/>
                <a:latin typeface="STIX" pitchFamily="2" charset="2"/>
              </a:rPr>
              <a:t> </a:t>
            </a:r>
            <a:r>
              <a:rPr lang="it-IT" sz="1800" dirty="0" err="1">
                <a:effectLst/>
                <a:latin typeface="STIX" pitchFamily="2" charset="2"/>
              </a:rPr>
              <a:t>fiber</a:t>
            </a:r>
            <a:r>
              <a:rPr lang="it-IT" sz="1800" dirty="0">
                <a:effectLst/>
                <a:latin typeface="STIX" pitchFamily="2" charset="2"/>
              </a:rPr>
              <a:t> and </a:t>
            </a:r>
            <a:r>
              <a:rPr lang="it-IT" sz="1800" dirty="0" err="1">
                <a:effectLst/>
                <a:latin typeface="STIX" pitchFamily="2" charset="2"/>
              </a:rPr>
              <a:t>oral</a:t>
            </a:r>
            <a:r>
              <a:rPr lang="it-IT" sz="1800" dirty="0">
                <a:effectLst/>
                <a:latin typeface="STIX" pitchFamily="2" charset="2"/>
              </a:rPr>
              <a:t> </a:t>
            </a:r>
            <a:r>
              <a:rPr lang="it-IT" sz="1800" dirty="0" err="1">
                <a:effectLst/>
                <a:latin typeface="STIX" pitchFamily="2" charset="2"/>
              </a:rPr>
              <a:t>fluid</a:t>
            </a:r>
            <a:r>
              <a:rPr lang="it-IT" sz="1800" dirty="0">
                <a:effectLst/>
                <a:latin typeface="STIX" pitchFamily="2" charset="2"/>
              </a:rPr>
              <a:t> </a:t>
            </a:r>
            <a:r>
              <a:rPr lang="it-IT" sz="1800" dirty="0" err="1">
                <a:effectLst/>
                <a:latin typeface="STIX" pitchFamily="2" charset="2"/>
              </a:rPr>
              <a:t>intake</a:t>
            </a:r>
            <a:r>
              <a:rPr lang="it-IT" sz="1800" dirty="0">
                <a:effectLst/>
                <a:latin typeface="STIX" pitchFamily="2" charset="2"/>
              </a:rPr>
              <a:t> </a:t>
            </a:r>
            <a:r>
              <a:rPr lang="it-IT" sz="1800" dirty="0" err="1">
                <a:effectLst/>
                <a:latin typeface="STIX" pitchFamily="2" charset="2"/>
              </a:rPr>
              <a:t>may</a:t>
            </a:r>
            <a:r>
              <a:rPr lang="it-IT" sz="1800" dirty="0">
                <a:effectLst/>
                <a:latin typeface="STIX" pitchFamily="2" charset="2"/>
              </a:rPr>
              <a:t> </a:t>
            </a:r>
            <a:r>
              <a:rPr lang="it-IT" sz="1800" dirty="0" err="1">
                <a:effectLst/>
                <a:latin typeface="STIX" pitchFamily="2" charset="2"/>
              </a:rPr>
              <a:t>improve</a:t>
            </a:r>
            <a:r>
              <a:rPr lang="it-IT" sz="1800" dirty="0">
                <a:effectLst/>
                <a:latin typeface="STIX" pitchFamily="2" charset="2"/>
              </a:rPr>
              <a:t> </a:t>
            </a:r>
            <a:r>
              <a:rPr lang="it-IT" sz="1800" dirty="0" err="1">
                <a:effectLst/>
                <a:latin typeface="STIX" pitchFamily="2" charset="2"/>
              </a:rPr>
              <a:t>stool</a:t>
            </a:r>
            <a:r>
              <a:rPr lang="it-IT" sz="1800" dirty="0">
                <a:effectLst/>
                <a:latin typeface="STIX" pitchFamily="2" charset="2"/>
              </a:rPr>
              <a:t> </a:t>
            </a:r>
            <a:r>
              <a:rPr lang="it-IT" sz="1800" dirty="0" err="1">
                <a:effectLst/>
                <a:latin typeface="STIX" pitchFamily="2" charset="2"/>
              </a:rPr>
              <a:t>consistency</a:t>
            </a:r>
            <a:r>
              <a:rPr lang="it-IT" sz="1800" dirty="0">
                <a:effectLst/>
                <a:latin typeface="STIX" pitchFamily="2" charset="2"/>
              </a:rPr>
              <a:t> and </a:t>
            </a:r>
            <a:r>
              <a:rPr lang="it-IT" sz="1800" dirty="0" err="1">
                <a:effectLst/>
                <a:latin typeface="STIX" pitchFamily="2" charset="2"/>
              </a:rPr>
              <a:t>is</a:t>
            </a:r>
            <a:r>
              <a:rPr lang="it-IT" sz="1800" dirty="0">
                <a:effectLst/>
                <a:latin typeface="STIX" pitchFamily="2" charset="2"/>
              </a:rPr>
              <a:t> one of the </a:t>
            </a:r>
            <a:r>
              <a:rPr lang="it-IT" sz="1800" dirty="0" err="1">
                <a:effectLst/>
                <a:latin typeface="STIX" pitchFamily="2" charset="2"/>
              </a:rPr>
              <a:t>main</a:t>
            </a:r>
            <a:r>
              <a:rPr lang="it-IT" sz="1800" dirty="0">
                <a:effectLst/>
                <a:latin typeface="STIX" pitchFamily="2" charset="2"/>
              </a:rPr>
              <a:t> pur- </a:t>
            </a:r>
            <a:r>
              <a:rPr lang="it-IT" sz="1800" dirty="0" err="1">
                <a:effectLst/>
                <a:latin typeface="STIX" pitchFamily="2" charset="2"/>
              </a:rPr>
              <a:t>poses</a:t>
            </a:r>
            <a:r>
              <a:rPr lang="it-IT" sz="1800" dirty="0">
                <a:effectLst/>
                <a:latin typeface="STIX" pitchFamily="2" charset="2"/>
              </a:rPr>
              <a:t> of lifestyle </a:t>
            </a:r>
            <a:r>
              <a:rPr lang="it-IT" sz="1800" dirty="0" err="1">
                <a:effectLst/>
                <a:latin typeface="STIX" pitchFamily="2" charset="2"/>
              </a:rPr>
              <a:t>changes</a:t>
            </a:r>
            <a:r>
              <a:rPr lang="it-IT" sz="1800" dirty="0">
                <a:effectLst/>
                <a:latin typeface="STIX" pitchFamily="2" charset="2"/>
              </a:rPr>
              <a:t> of the conservative treatment for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TIX" pitchFamily="2" charset="2"/>
              <a:buChar char="A"/>
              <a:tabLst/>
              <a:defRPr/>
            </a:pPr>
            <a:r>
              <a:rPr lang="it-IT" sz="1800" dirty="0">
                <a:effectLst/>
                <a:latin typeface="STIX" pitchFamily="2" charset="2"/>
              </a:rPr>
              <a:t>HD. </a:t>
            </a:r>
            <a:r>
              <a:rPr lang="it-IT" sz="1800" dirty="0" err="1">
                <a:effectLst/>
                <a:latin typeface="STIX" pitchFamily="2" charset="2"/>
              </a:rPr>
              <a:t>Constipation</a:t>
            </a:r>
            <a:r>
              <a:rPr lang="it-IT" sz="1800" dirty="0">
                <a:effectLst/>
                <a:latin typeface="STIX" pitchFamily="2" charset="2"/>
              </a:rPr>
              <a:t> and in </a:t>
            </a:r>
            <a:r>
              <a:rPr lang="it-IT" sz="1800" dirty="0" err="1">
                <a:effectLst/>
                <a:latin typeface="STIX" pitchFamily="2" charset="2"/>
              </a:rPr>
              <a:t>particular</a:t>
            </a:r>
            <a:r>
              <a:rPr lang="it-IT" sz="1800" dirty="0">
                <a:effectLst/>
                <a:latin typeface="STIX" pitchFamily="2" charset="2"/>
              </a:rPr>
              <a:t> hard </a:t>
            </a:r>
            <a:r>
              <a:rPr lang="it-IT" sz="1800" dirty="0" err="1">
                <a:effectLst/>
                <a:latin typeface="STIX" pitchFamily="2" charset="2"/>
              </a:rPr>
              <a:t>stool</a:t>
            </a:r>
            <a:r>
              <a:rPr lang="it-IT" sz="1800" dirty="0">
                <a:effectLst/>
                <a:latin typeface="STIX" pitchFamily="2" charset="2"/>
              </a:rPr>
              <a:t> </a:t>
            </a:r>
            <a:r>
              <a:rPr lang="it-IT" sz="1800" dirty="0" err="1">
                <a:effectLst/>
                <a:latin typeface="STIX" pitchFamily="2" charset="2"/>
              </a:rPr>
              <a:t>usually</a:t>
            </a:r>
            <a:r>
              <a:rPr lang="it-IT" sz="1800" dirty="0">
                <a:effectLst/>
                <a:latin typeface="STIX" pitchFamily="2" charset="2"/>
              </a:rPr>
              <a:t> </a:t>
            </a:r>
            <a:r>
              <a:rPr lang="it-IT" sz="1800" dirty="0" err="1">
                <a:effectLst/>
                <a:latin typeface="STIX" pitchFamily="2" charset="2"/>
              </a:rPr>
              <a:t>worsen</a:t>
            </a:r>
            <a:r>
              <a:rPr lang="it-IT" sz="1800" dirty="0">
                <a:effectLst/>
                <a:latin typeface="STIX" pitchFamily="2" charset="2"/>
              </a:rPr>
              <a:t> </a:t>
            </a:r>
            <a:r>
              <a:rPr lang="it-IT" sz="1800" dirty="0" err="1">
                <a:effectLst/>
                <a:latin typeface="STIX" pitchFamily="2" charset="2"/>
              </a:rPr>
              <a:t>symptoms</a:t>
            </a:r>
            <a:r>
              <a:rPr lang="it-IT" sz="1800" dirty="0">
                <a:effectLst/>
                <a:latin typeface="STIX" pitchFamily="2" charset="2"/>
              </a:rPr>
              <a:t> </a:t>
            </a:r>
            <a:r>
              <a:rPr lang="it-IT" sz="1800" dirty="0" err="1">
                <a:effectLst/>
                <a:latin typeface="STIX" pitchFamily="2" charset="2"/>
              </a:rPr>
              <a:t>related</a:t>
            </a:r>
            <a:r>
              <a:rPr lang="it-IT" sz="1800" dirty="0">
                <a:effectLst/>
                <a:latin typeface="STIX" pitchFamily="2" charset="2"/>
              </a:rPr>
              <a:t> to the hemorrhoidal </a:t>
            </a:r>
            <a:r>
              <a:rPr lang="it-IT" sz="1800" dirty="0" err="1">
                <a:effectLst/>
                <a:latin typeface="STIX" pitchFamily="2" charset="2"/>
              </a:rPr>
              <a:t>prolapse</a:t>
            </a:r>
            <a:r>
              <a:rPr lang="it-IT" sz="1800" dirty="0">
                <a:effectLst/>
                <a:latin typeface="STIX" pitchFamily="2" charset="2"/>
              </a:rPr>
              <a:t>. A regular </a:t>
            </a:r>
            <a:r>
              <a:rPr lang="it-IT" sz="1800" dirty="0" err="1">
                <a:effectLst/>
                <a:latin typeface="STIX" pitchFamily="2" charset="2"/>
              </a:rPr>
              <a:t>defecation</a:t>
            </a:r>
            <a:r>
              <a:rPr lang="it-IT" sz="1800" dirty="0">
                <a:effectLst/>
                <a:latin typeface="STIX" pitchFamily="2" charset="2"/>
              </a:rPr>
              <a:t> with </a:t>
            </a:r>
            <a:r>
              <a:rPr lang="it-IT" sz="1800" dirty="0" err="1">
                <a:effectLst/>
                <a:latin typeface="STIX" pitchFamily="2" charset="2"/>
              </a:rPr>
              <a:t>type</a:t>
            </a:r>
            <a:r>
              <a:rPr lang="it-IT" sz="1800" dirty="0">
                <a:effectLst/>
                <a:latin typeface="STIX" pitchFamily="2" charset="2"/>
              </a:rPr>
              <a:t> 3 or 4 </a:t>
            </a:r>
            <a:r>
              <a:rPr lang="it-IT" sz="1800" dirty="0" err="1">
                <a:effectLst/>
                <a:latin typeface="STIX" pitchFamily="2" charset="2"/>
              </a:rPr>
              <a:t>stool</a:t>
            </a:r>
            <a:r>
              <a:rPr lang="it-IT" sz="1800" dirty="0">
                <a:effectLst/>
                <a:latin typeface="STIX" pitchFamily="2" charset="2"/>
              </a:rPr>
              <a:t>, </a:t>
            </a:r>
            <a:r>
              <a:rPr lang="it-IT" sz="1800" dirty="0" err="1">
                <a:effectLst/>
                <a:latin typeface="STIX" pitchFamily="2" charset="2"/>
              </a:rPr>
              <a:t>according</a:t>
            </a:r>
            <a:r>
              <a:rPr lang="it-IT" sz="1800" dirty="0">
                <a:effectLst/>
                <a:latin typeface="STIX" pitchFamily="2" charset="2"/>
              </a:rPr>
              <a:t> to the Bristol </a:t>
            </a:r>
            <a:r>
              <a:rPr lang="it-IT" sz="1800" dirty="0" err="1">
                <a:effectLst/>
                <a:latin typeface="STIX" pitchFamily="2" charset="2"/>
              </a:rPr>
              <a:t>Stool</a:t>
            </a:r>
            <a:r>
              <a:rPr lang="it-IT" sz="1800" dirty="0">
                <a:effectLst/>
                <a:latin typeface="STIX" pitchFamily="2" charset="2"/>
              </a:rPr>
              <a:t> Form Scale [</a:t>
            </a:r>
            <a:r>
              <a:rPr lang="it-IT" sz="1800" dirty="0">
                <a:solidFill>
                  <a:srgbClr val="0000FF"/>
                </a:solidFill>
                <a:effectLst/>
                <a:latin typeface="STIX" pitchFamily="2" charset="2"/>
              </a:rPr>
              <a:t>38</a:t>
            </a:r>
            <a:r>
              <a:rPr lang="it-IT" sz="1800" dirty="0">
                <a:effectLst/>
                <a:latin typeface="STIX" pitchFamily="2" charset="2"/>
              </a:rPr>
              <a:t>], </a:t>
            </a:r>
            <a:r>
              <a:rPr lang="it-IT" sz="1800" dirty="0" err="1">
                <a:effectLst/>
                <a:latin typeface="STIX" pitchFamily="2" charset="2"/>
              </a:rPr>
              <a:t>without</a:t>
            </a:r>
            <a:r>
              <a:rPr lang="it-IT" sz="1800" dirty="0">
                <a:effectLst/>
                <a:latin typeface="STIX" pitchFamily="2" charset="2"/>
              </a:rPr>
              <a:t> </a:t>
            </a:r>
            <a:r>
              <a:rPr lang="it-IT" sz="1800" dirty="0" err="1">
                <a:effectLst/>
                <a:latin typeface="STIX" pitchFamily="2" charset="2"/>
              </a:rPr>
              <a:t>prolonged</a:t>
            </a:r>
            <a:r>
              <a:rPr lang="it-IT" sz="1800" dirty="0">
                <a:effectLst/>
                <a:latin typeface="STIX" pitchFamily="2" charset="2"/>
              </a:rPr>
              <a:t> time on the </a:t>
            </a:r>
            <a:r>
              <a:rPr lang="it-IT" sz="1800" dirty="0" err="1">
                <a:effectLst/>
                <a:latin typeface="STIX" pitchFamily="2" charset="2"/>
              </a:rPr>
              <a:t>toilet</a:t>
            </a:r>
            <a:r>
              <a:rPr lang="it-IT" sz="1800" dirty="0">
                <a:effectLst/>
                <a:latin typeface="STIX" pitchFamily="2" charset="2"/>
              </a:rPr>
              <a:t>, to </a:t>
            </a:r>
            <a:r>
              <a:rPr lang="it-IT" sz="1800" dirty="0" err="1">
                <a:effectLst/>
                <a:latin typeface="STIX" pitchFamily="2" charset="2"/>
              </a:rPr>
              <a:t>avoid</a:t>
            </a:r>
            <a:r>
              <a:rPr lang="it-IT" sz="1800" dirty="0">
                <a:effectLst/>
                <a:latin typeface="STIX" pitchFamily="2" charset="2"/>
              </a:rPr>
              <a:t> </a:t>
            </a:r>
            <a:r>
              <a:rPr lang="it-IT" sz="1800" dirty="0" err="1">
                <a:effectLst/>
                <a:latin typeface="STIX" pitchFamily="2" charset="2"/>
              </a:rPr>
              <a:t>straining</a:t>
            </a:r>
            <a:r>
              <a:rPr lang="it-IT" sz="1800" dirty="0">
                <a:effectLst/>
                <a:latin typeface="STIX" pitchFamily="2" charset="2"/>
              </a:rPr>
              <a:t> </a:t>
            </a:r>
            <a:r>
              <a:rPr lang="it-IT" sz="1800" dirty="0" err="1">
                <a:effectLst/>
                <a:latin typeface="STIX" pitchFamily="2" charset="2"/>
              </a:rPr>
              <a:t>during</a:t>
            </a:r>
            <a:r>
              <a:rPr lang="it-IT" sz="1800" dirty="0">
                <a:effectLst/>
                <a:latin typeface="STIX" pitchFamily="2" charset="2"/>
              </a:rPr>
              <a:t> </a:t>
            </a:r>
            <a:r>
              <a:rPr lang="it-IT" sz="1800" dirty="0" err="1">
                <a:effectLst/>
                <a:latin typeface="STIX" pitchFamily="2" charset="2"/>
              </a:rPr>
              <a:t>attempted</a:t>
            </a:r>
            <a:r>
              <a:rPr lang="it-IT" sz="1800" dirty="0">
                <a:effectLst/>
                <a:latin typeface="STIX" pitchFamily="2" charset="2"/>
              </a:rPr>
              <a:t> </a:t>
            </a:r>
            <a:r>
              <a:rPr lang="it-IT" sz="1800" dirty="0" err="1">
                <a:effectLst/>
                <a:latin typeface="STIX" pitchFamily="2" charset="2"/>
              </a:rPr>
              <a:t>defecation</a:t>
            </a:r>
            <a:r>
              <a:rPr lang="it-IT" sz="1800" dirty="0">
                <a:effectLst/>
                <a:latin typeface="STIX" pitchFamily="2" charset="2"/>
              </a:rPr>
              <a:t>, </a:t>
            </a:r>
            <a:r>
              <a:rPr lang="it-IT" sz="1800" dirty="0" err="1">
                <a:effectLst/>
                <a:latin typeface="STIX" pitchFamily="2" charset="2"/>
              </a:rPr>
              <a:t>may</a:t>
            </a:r>
            <a:r>
              <a:rPr lang="it-IT" sz="1800" dirty="0">
                <a:effectLst/>
                <a:latin typeface="STIX" pitchFamily="2" charset="2"/>
              </a:rPr>
              <a:t> </a:t>
            </a:r>
            <a:r>
              <a:rPr lang="it-IT" sz="1800" dirty="0" err="1">
                <a:effectLst/>
                <a:latin typeface="STIX" pitchFamily="2" charset="2"/>
              </a:rPr>
              <a:t>improve</a:t>
            </a:r>
            <a:r>
              <a:rPr lang="it-IT" sz="1800" dirty="0">
                <a:effectLst/>
                <a:latin typeface="STIX" pitchFamily="2" charset="2"/>
              </a:rPr>
              <a:t> </a:t>
            </a:r>
            <a:r>
              <a:rPr lang="it-IT" sz="1800" dirty="0" err="1">
                <a:effectLst/>
                <a:latin typeface="STIX" pitchFamily="2" charset="2"/>
              </a:rPr>
              <a:t>symptoms</a:t>
            </a:r>
            <a:r>
              <a:rPr lang="it-IT" sz="1800" dirty="0">
                <a:effectLst/>
                <a:latin typeface="STIX" pitchFamily="2" charset="2"/>
              </a:rPr>
              <a:t>. </a:t>
            </a:r>
            <a:r>
              <a:rPr lang="it-IT" sz="1800" dirty="0" err="1">
                <a:effectLst/>
                <a:latin typeface="STIX" pitchFamily="2" charset="2"/>
              </a:rPr>
              <a:t>Furthermore</a:t>
            </a:r>
            <a:r>
              <a:rPr lang="it-IT" sz="1800" dirty="0">
                <a:effectLst/>
                <a:latin typeface="STIX" pitchFamily="2" charset="2"/>
              </a:rPr>
              <a:t>, the </a:t>
            </a:r>
            <a:r>
              <a:rPr lang="it-IT" sz="1800" dirty="0" err="1">
                <a:effectLst/>
                <a:latin typeface="STIX" pitchFamily="2" charset="2"/>
              </a:rPr>
              <a:t>addition</a:t>
            </a:r>
            <a:r>
              <a:rPr lang="it-IT" sz="1800" dirty="0">
                <a:effectLst/>
                <a:latin typeface="STIX" pitchFamily="2" charset="2"/>
              </a:rPr>
              <a:t> of anti-</a:t>
            </a:r>
            <a:r>
              <a:rPr lang="it-IT" sz="1800" dirty="0" err="1">
                <a:effectLst/>
                <a:latin typeface="STIX" pitchFamily="2" charset="2"/>
              </a:rPr>
              <a:t>inflammatory</a:t>
            </a:r>
            <a:r>
              <a:rPr lang="it-IT" sz="1800" dirty="0">
                <a:effectLst/>
                <a:latin typeface="STIX" pitchFamily="2" charset="2"/>
              </a:rPr>
              <a:t> agents or </a:t>
            </a:r>
            <a:r>
              <a:rPr lang="it-IT" sz="1800" dirty="0" err="1">
                <a:effectLst/>
                <a:latin typeface="STIX" pitchFamily="2" charset="2"/>
              </a:rPr>
              <a:t>local</a:t>
            </a:r>
            <a:r>
              <a:rPr lang="it-IT" sz="1800" dirty="0">
                <a:effectLst/>
                <a:latin typeface="STIX" pitchFamily="2" charset="2"/>
              </a:rPr>
              <a:t> </a:t>
            </a:r>
            <a:r>
              <a:rPr lang="it-IT" sz="1800" dirty="0" err="1">
                <a:effectLst/>
                <a:latin typeface="STIX" pitchFamily="2" charset="2"/>
              </a:rPr>
              <a:t>steroids</a:t>
            </a:r>
            <a:r>
              <a:rPr lang="it-IT" sz="1800" dirty="0">
                <a:effectLst/>
                <a:latin typeface="STIX" pitchFamily="2" charset="2"/>
              </a:rPr>
              <a:t> </a:t>
            </a:r>
            <a:r>
              <a:rPr lang="it-IT" sz="1800" dirty="0" err="1">
                <a:effectLst/>
                <a:latin typeface="STIX" pitchFamily="2" charset="2"/>
              </a:rPr>
              <a:t>may</a:t>
            </a:r>
            <a:r>
              <a:rPr lang="it-IT" sz="1800" dirty="0">
                <a:effectLst/>
                <a:latin typeface="STIX" pitchFamily="2" charset="2"/>
              </a:rPr>
              <a:t> be an </a:t>
            </a:r>
            <a:r>
              <a:rPr lang="it-IT" sz="1800" dirty="0" err="1">
                <a:effectLst/>
                <a:latin typeface="STIX" pitchFamily="2" charset="2"/>
              </a:rPr>
              <a:t>effective</a:t>
            </a:r>
            <a:r>
              <a:rPr lang="it-IT" sz="1800" dirty="0">
                <a:effectLst/>
                <a:latin typeface="STIX" pitchFamily="2" charset="2"/>
              </a:rPr>
              <a:t> first-line </a:t>
            </a:r>
            <a:r>
              <a:rPr lang="it-IT" sz="1800" dirty="0" err="1">
                <a:effectLst/>
                <a:latin typeface="STIX" pitchFamily="2" charset="2"/>
              </a:rPr>
              <a:t>treat</a:t>
            </a:r>
            <a:r>
              <a:rPr lang="it-IT" sz="1800" dirty="0">
                <a:effectLst/>
                <a:latin typeface="STIX" pitchFamily="2" charset="2"/>
              </a:rPr>
              <a:t>- </a:t>
            </a:r>
            <a:r>
              <a:rPr lang="it-IT" sz="1800" dirty="0" err="1">
                <a:effectLst/>
                <a:latin typeface="STIX" pitchFamily="2" charset="2"/>
              </a:rPr>
              <a:t>ment</a:t>
            </a:r>
            <a:r>
              <a:rPr lang="it-IT" sz="1800" dirty="0">
                <a:effectLst/>
                <a:latin typeface="STIX" pitchFamily="2" charset="2"/>
              </a:rPr>
              <a:t> and </a:t>
            </a:r>
            <a:r>
              <a:rPr lang="it-IT" sz="1800" dirty="0" err="1">
                <a:effectLst/>
                <a:latin typeface="STIX" pitchFamily="2" charset="2"/>
              </a:rPr>
              <a:t>it</a:t>
            </a:r>
            <a:r>
              <a:rPr lang="it-IT" sz="1800" dirty="0">
                <a:effectLst/>
                <a:latin typeface="STIX" pitchFamily="2" charset="2"/>
              </a:rPr>
              <a:t> </a:t>
            </a:r>
            <a:r>
              <a:rPr lang="it-IT" sz="1800" dirty="0" err="1">
                <a:effectLst/>
                <a:latin typeface="STIX" pitchFamily="2" charset="2"/>
              </a:rPr>
              <a:t>should</a:t>
            </a:r>
            <a:r>
              <a:rPr lang="it-IT" sz="1800" dirty="0">
                <a:effectLst/>
                <a:latin typeface="STIX" pitchFamily="2" charset="2"/>
              </a:rPr>
              <a:t> </a:t>
            </a:r>
            <a:r>
              <a:rPr lang="it-IT" sz="1800" dirty="0" err="1">
                <a:effectLst/>
                <a:latin typeface="STIX" pitchFamily="2" charset="2"/>
              </a:rPr>
              <a:t>also</a:t>
            </a:r>
            <a:r>
              <a:rPr lang="it-IT" sz="1800" dirty="0">
                <a:effectLst/>
                <a:latin typeface="STIX" pitchFamily="2" charset="2"/>
              </a:rPr>
              <a:t> be </a:t>
            </a:r>
            <a:r>
              <a:rPr lang="it-IT" sz="1800" dirty="0" err="1">
                <a:effectLst/>
                <a:latin typeface="STIX" pitchFamily="2" charset="2"/>
              </a:rPr>
              <a:t>suggested</a:t>
            </a:r>
            <a:r>
              <a:rPr lang="it-IT" sz="1800" dirty="0">
                <a:effectLst/>
                <a:latin typeface="STIX" pitchFamily="2" charset="2"/>
              </a:rPr>
              <a:t> </a:t>
            </a:r>
            <a:r>
              <a:rPr lang="it-IT" sz="1800" dirty="0" err="1">
                <a:effectLst/>
                <a:latin typeface="STIX" pitchFamily="2" charset="2"/>
              </a:rPr>
              <a:t>as</a:t>
            </a:r>
            <a:r>
              <a:rPr lang="it-IT" sz="1800" dirty="0">
                <a:effectLst/>
                <a:latin typeface="STIX" pitchFamily="2" charset="2"/>
              </a:rPr>
              <a:t> bridge to surgery. </a:t>
            </a:r>
            <a:endParaRPr lang="it-IT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TIX" pitchFamily="2" charset="2"/>
              <a:buChar char="A"/>
              <a:tabLst/>
              <a:defRPr/>
            </a:pP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15F5-4DBD-0A4F-B18D-F41E8E06F76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1109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i="1" dirty="0">
                <a:effectLst/>
                <a:latin typeface="Times"/>
              </a:rPr>
              <a:t>Compared with the control group, a higher </a:t>
            </a:r>
            <a:r>
              <a:rPr lang="it-IT" i="1" dirty="0" err="1">
                <a:effectLst/>
                <a:latin typeface="Times"/>
              </a:rPr>
              <a:t>proportion</a:t>
            </a:r>
            <a:r>
              <a:rPr lang="it-IT" i="0" dirty="0">
                <a:effectLst/>
                <a:latin typeface="Times"/>
              </a:rPr>
              <a:t> </a:t>
            </a:r>
            <a:r>
              <a:rPr lang="it-IT" i="1" dirty="0">
                <a:effectLst/>
                <a:latin typeface="Times"/>
              </a:rPr>
              <a:t>of patients in the </a:t>
            </a:r>
            <a:r>
              <a:rPr lang="it-IT" i="1" dirty="0" err="1">
                <a:effectLst/>
                <a:latin typeface="Times"/>
              </a:rPr>
              <a:t>intervention</a:t>
            </a:r>
            <a:r>
              <a:rPr lang="it-IT" i="1" dirty="0">
                <a:effectLst/>
                <a:latin typeface="Times"/>
              </a:rPr>
              <a:t> group </a:t>
            </a:r>
            <a:r>
              <a:rPr lang="it-IT" i="1" dirty="0" err="1">
                <a:effectLst/>
                <a:latin typeface="Times"/>
              </a:rPr>
              <a:t>received</a:t>
            </a:r>
            <a:r>
              <a:rPr lang="it-IT" i="1" dirty="0">
                <a:effectLst/>
                <a:latin typeface="Times"/>
              </a:rPr>
              <a:t> </a:t>
            </a:r>
            <a:r>
              <a:rPr lang="it-IT" i="1" dirty="0" err="1">
                <a:effectLst/>
                <a:latin typeface="Times"/>
              </a:rPr>
              <a:t>less</a:t>
            </a:r>
            <a:r>
              <a:rPr lang="it-IT" i="1" dirty="0">
                <a:effectLst/>
                <a:latin typeface="Times"/>
              </a:rPr>
              <a:t> invasive</a:t>
            </a:r>
            <a:r>
              <a:rPr lang="it-IT" i="0" dirty="0">
                <a:effectLst/>
                <a:latin typeface="Times"/>
              </a:rPr>
              <a:t> </a:t>
            </a:r>
            <a:r>
              <a:rPr lang="it-IT" i="1" dirty="0">
                <a:effectLst/>
                <a:latin typeface="Times"/>
              </a:rPr>
              <a:t>treatment from T0 to T1 (10 [18%] versus 6 [11%]; Fig. </a:t>
            </a:r>
            <a:r>
              <a:rPr lang="it-IT" i="1" dirty="0">
                <a:solidFill>
                  <a:srgbClr val="0000FF"/>
                </a:solidFill>
                <a:effectLst/>
                <a:latin typeface="Times"/>
              </a:rPr>
              <a:t>3</a:t>
            </a:r>
            <a:r>
              <a:rPr lang="it-IT" i="1" dirty="0">
                <a:effectLst/>
                <a:latin typeface="Times"/>
              </a:rPr>
              <a:t>).</a:t>
            </a:r>
            <a:endParaRPr lang="it-IT" dirty="0">
              <a:effectLst/>
              <a:latin typeface="Times"/>
            </a:endParaRPr>
          </a:p>
          <a:p>
            <a:endParaRPr lang="it-IT" i="1" dirty="0">
              <a:effectLst/>
              <a:latin typeface="Times"/>
            </a:endParaRPr>
          </a:p>
          <a:p>
            <a:r>
              <a:rPr lang="it-IT" i="1" dirty="0">
                <a:effectLst/>
                <a:latin typeface="Times"/>
              </a:rPr>
              <a:t>The </a:t>
            </a:r>
            <a:r>
              <a:rPr lang="it-IT" i="1" dirty="0" err="1">
                <a:effectLst/>
                <a:latin typeface="Times"/>
              </a:rPr>
              <a:t>planned</a:t>
            </a:r>
            <a:r>
              <a:rPr lang="it-IT" i="1" dirty="0">
                <a:effectLst/>
                <a:latin typeface="Times"/>
              </a:rPr>
              <a:t> treatment </a:t>
            </a:r>
            <a:r>
              <a:rPr lang="it-IT" i="1" dirty="0" err="1">
                <a:effectLst/>
                <a:latin typeface="Times"/>
              </a:rPr>
              <a:t>at</a:t>
            </a:r>
            <a:r>
              <a:rPr lang="it-IT" i="1" dirty="0">
                <a:effectLst/>
                <a:latin typeface="Times"/>
              </a:rPr>
              <a:t> T0 </a:t>
            </a:r>
            <a:r>
              <a:rPr lang="it-IT" i="1" dirty="0" err="1">
                <a:effectLst/>
                <a:latin typeface="Times"/>
              </a:rPr>
              <a:t>aligned</a:t>
            </a:r>
            <a:r>
              <a:rPr lang="it-IT" i="1" dirty="0">
                <a:effectLst/>
                <a:latin typeface="Times"/>
              </a:rPr>
              <a:t> with the </a:t>
            </a:r>
            <a:r>
              <a:rPr lang="it-IT" i="1" dirty="0" err="1">
                <a:effectLst/>
                <a:latin typeface="Times"/>
              </a:rPr>
              <a:t>actual</a:t>
            </a:r>
            <a:r>
              <a:rPr lang="it-IT" i="1" dirty="0">
                <a:effectLst/>
                <a:latin typeface="Times"/>
              </a:rPr>
              <a:t> treatment</a:t>
            </a:r>
            <a:r>
              <a:rPr lang="it-IT" i="0" dirty="0">
                <a:effectLst/>
                <a:latin typeface="Times"/>
              </a:rPr>
              <a:t> </a:t>
            </a:r>
            <a:r>
              <a:rPr lang="it-IT" i="1" dirty="0" err="1">
                <a:effectLst/>
                <a:latin typeface="Times"/>
              </a:rPr>
              <a:t>at</a:t>
            </a:r>
            <a:r>
              <a:rPr lang="it-IT" i="1" dirty="0">
                <a:effectLst/>
                <a:latin typeface="Times"/>
              </a:rPr>
              <a:t> T1 for 36 (64%) </a:t>
            </a:r>
            <a:r>
              <a:rPr lang="it-IT" i="1" dirty="0" err="1">
                <a:effectLst/>
                <a:latin typeface="Times"/>
              </a:rPr>
              <a:t>patients</a:t>
            </a:r>
            <a:r>
              <a:rPr lang="it-IT" i="1" dirty="0">
                <a:effectLst/>
                <a:latin typeface="Times"/>
              </a:rPr>
              <a:t> (</a:t>
            </a:r>
            <a:r>
              <a:rPr lang="it-IT" i="1" dirty="0" err="1">
                <a:effectLst/>
                <a:latin typeface="Times"/>
              </a:rPr>
              <a:t>Table</a:t>
            </a:r>
            <a:r>
              <a:rPr lang="it-IT" i="1" dirty="0">
                <a:effectLst/>
                <a:latin typeface="Times"/>
              </a:rPr>
              <a:t> </a:t>
            </a:r>
            <a:r>
              <a:rPr lang="it-IT" i="1" dirty="0">
                <a:solidFill>
                  <a:srgbClr val="0000FF"/>
                </a:solidFill>
                <a:effectLst/>
                <a:latin typeface="Times"/>
              </a:rPr>
              <a:t>2</a:t>
            </a:r>
            <a:r>
              <a:rPr lang="it-IT" i="1" dirty="0">
                <a:effectLst/>
                <a:latin typeface="Times"/>
              </a:rPr>
              <a:t>). </a:t>
            </a:r>
            <a:r>
              <a:rPr lang="it-IT" i="1" dirty="0" err="1">
                <a:effectLst/>
                <a:latin typeface="Times"/>
              </a:rPr>
              <a:t>Only</a:t>
            </a:r>
            <a:r>
              <a:rPr lang="it-IT" i="1" dirty="0">
                <a:effectLst/>
                <a:latin typeface="Times"/>
              </a:rPr>
              <a:t> </a:t>
            </a:r>
            <a:r>
              <a:rPr lang="it-IT" i="1" dirty="0" err="1">
                <a:effectLst/>
                <a:latin typeface="Times"/>
              </a:rPr>
              <a:t>four</a:t>
            </a:r>
            <a:r>
              <a:rPr lang="it-IT" i="1" dirty="0">
                <a:effectLst/>
                <a:latin typeface="Times"/>
              </a:rPr>
              <a:t> </a:t>
            </a:r>
            <a:r>
              <a:rPr lang="it-IT" i="1" dirty="0" err="1">
                <a:effectLst/>
                <a:latin typeface="Times"/>
              </a:rPr>
              <a:t>patients</a:t>
            </a:r>
            <a:r>
              <a:rPr lang="it-IT" i="0" dirty="0">
                <a:effectLst/>
                <a:latin typeface="Times"/>
              </a:rPr>
              <a:t> </a:t>
            </a:r>
            <a:r>
              <a:rPr lang="it-IT" i="1" dirty="0" err="1">
                <a:effectLst/>
                <a:latin typeface="Times"/>
              </a:rPr>
              <a:t>underwent</a:t>
            </a:r>
            <a:r>
              <a:rPr lang="it-IT" i="1" dirty="0">
                <a:effectLst/>
                <a:latin typeface="Times"/>
              </a:rPr>
              <a:t> a more invasive treatment, with </a:t>
            </a:r>
            <a:r>
              <a:rPr lang="it-IT" i="1" dirty="0" err="1">
                <a:effectLst/>
                <a:latin typeface="Times"/>
              </a:rPr>
              <a:t>three</a:t>
            </a:r>
            <a:r>
              <a:rPr lang="it-IT" i="1" dirty="0">
                <a:effectLst/>
                <a:latin typeface="Times"/>
              </a:rPr>
              <a:t> in the</a:t>
            </a:r>
            <a:r>
              <a:rPr lang="it-IT" i="0" dirty="0">
                <a:effectLst/>
                <a:latin typeface="Times"/>
              </a:rPr>
              <a:t> </a:t>
            </a:r>
            <a:r>
              <a:rPr lang="it-IT" i="1" dirty="0" err="1">
                <a:effectLst/>
                <a:latin typeface="Times"/>
              </a:rPr>
              <a:t>intervention</a:t>
            </a:r>
            <a:r>
              <a:rPr lang="it-IT" i="1" dirty="0">
                <a:effectLst/>
                <a:latin typeface="Times"/>
              </a:rPr>
              <a:t> group (from HAL-RAR to </a:t>
            </a:r>
            <a:r>
              <a:rPr lang="it-IT" i="1" dirty="0" err="1">
                <a:effectLst/>
                <a:latin typeface="Times"/>
              </a:rPr>
              <a:t>hemorrhoidectomy</a:t>
            </a:r>
            <a:r>
              <a:rPr lang="it-IT" i="0" dirty="0">
                <a:effectLst/>
                <a:latin typeface="Times"/>
              </a:rPr>
              <a:t> </a:t>
            </a:r>
            <a:r>
              <a:rPr lang="it-IT" i="1" dirty="0">
                <a:effectLst/>
                <a:latin typeface="Times"/>
              </a:rPr>
              <a:t>[</a:t>
            </a:r>
            <a:r>
              <a:rPr lang="it-IT" i="1" dirty="0" err="1">
                <a:effectLst/>
                <a:latin typeface="Times"/>
              </a:rPr>
              <a:t>n</a:t>
            </a:r>
            <a:r>
              <a:rPr lang="it-IT" i="1" dirty="0">
                <a:effectLst/>
                <a:latin typeface="Times"/>
              </a:rPr>
              <a:t> = 2] or from </a:t>
            </a:r>
            <a:r>
              <a:rPr lang="it-IT" i="1" dirty="0" err="1">
                <a:effectLst/>
                <a:latin typeface="Times"/>
              </a:rPr>
              <a:t>sclerotherapy</a:t>
            </a:r>
            <a:r>
              <a:rPr lang="it-IT" i="1" dirty="0">
                <a:effectLst/>
                <a:latin typeface="Times"/>
              </a:rPr>
              <a:t> to HAL-RAR [</a:t>
            </a:r>
            <a:r>
              <a:rPr lang="it-IT" i="1" dirty="0" err="1">
                <a:effectLst/>
                <a:latin typeface="Times"/>
              </a:rPr>
              <a:t>n</a:t>
            </a:r>
            <a:r>
              <a:rPr lang="it-IT" i="1" dirty="0">
                <a:effectLst/>
                <a:latin typeface="Times"/>
              </a:rPr>
              <a:t> = 1]) and one</a:t>
            </a:r>
            <a:r>
              <a:rPr lang="it-IT" i="0" dirty="0">
                <a:effectLst/>
                <a:latin typeface="Times"/>
              </a:rPr>
              <a:t> </a:t>
            </a:r>
            <a:r>
              <a:rPr lang="it-IT" i="1" dirty="0">
                <a:effectLst/>
                <a:latin typeface="Times"/>
              </a:rPr>
              <a:t>in the control group (from </a:t>
            </a:r>
            <a:r>
              <a:rPr lang="it-IT" i="1" dirty="0" err="1">
                <a:effectLst/>
                <a:latin typeface="Times"/>
              </a:rPr>
              <a:t>sclerotherapy</a:t>
            </a:r>
            <a:r>
              <a:rPr lang="it-IT" i="1" dirty="0">
                <a:effectLst/>
                <a:latin typeface="Times"/>
              </a:rPr>
              <a:t> to HAL-RAR).</a:t>
            </a:r>
            <a:endParaRPr lang="it-IT" dirty="0">
              <a:effectLst/>
              <a:latin typeface="Time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94066-399F-3147-891D-1DAD6182A9B6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4293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Perchè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Leggere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classificazione descrive solo un sintomo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IL PROLASSO, e non tiene in considerazione il numero di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piles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affected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oltre a quanto prima menzionato. </a:t>
            </a:r>
          </a:p>
          <a:p>
            <a:pPr algn="just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 stimando la gravità del prolasso, non sempre un maggior grado corrisponde ad un maggior burden/impatto sulla qualità di vita del paziente.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72651-D666-A742-B19E-EBD79D605921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9539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Hemorrhoids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be a source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obscure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gastrointestinal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bleeding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transfusion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reason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sympatomatic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approach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useful</a:t>
            </a:r>
            <a:endParaRPr lang="it-IT" dirty="0">
              <a:solidFill>
                <a:srgbClr val="131413"/>
              </a:solidFill>
              <a:effectLst/>
              <a:latin typeface="Times" pitchFamily="2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8574E-D258-D845-9AD2-7629AEBF4AB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8241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 52-year-old women with </a:t>
            </a:r>
            <a:r>
              <a:rPr lang="it-IT" dirty="0" err="1"/>
              <a:t>daily</a:t>
            </a:r>
            <a:r>
              <a:rPr lang="it-IT" dirty="0"/>
              <a:t> </a:t>
            </a:r>
            <a:r>
              <a:rPr lang="it-IT" dirty="0" err="1"/>
              <a:t>complaints</a:t>
            </a:r>
            <a:r>
              <a:rPr lang="it-IT" dirty="0"/>
              <a:t> of </a:t>
            </a:r>
            <a:r>
              <a:rPr lang="it-IT" dirty="0" err="1"/>
              <a:t>soiling</a:t>
            </a:r>
            <a:r>
              <a:rPr lang="it-IT" dirty="0"/>
              <a:t> and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loss</a:t>
            </a:r>
            <a:r>
              <a:rPr lang="it-IT" dirty="0"/>
              <a:t>. </a:t>
            </a:r>
            <a:r>
              <a:rPr lang="it-IT" dirty="0" err="1"/>
              <a:t>She</a:t>
            </a:r>
            <a:r>
              <a:rPr lang="it-IT" dirty="0"/>
              <a:t> </a:t>
            </a:r>
            <a:r>
              <a:rPr lang="it-IT" dirty="0" err="1"/>
              <a:t>wears</a:t>
            </a:r>
            <a:r>
              <a:rPr lang="it-IT" dirty="0"/>
              <a:t> a </a:t>
            </a:r>
            <a:r>
              <a:rPr lang="it-IT" dirty="0" err="1"/>
              <a:t>panty</a:t>
            </a:r>
            <a:r>
              <a:rPr lang="it-IT" dirty="0"/>
              <a:t> liner. </a:t>
            </a:r>
            <a:r>
              <a:rPr lang="it-IT" dirty="0" err="1"/>
              <a:t>She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aware</a:t>
            </a:r>
            <a:r>
              <a:rPr lang="it-IT" dirty="0"/>
              <a:t> of a </a:t>
            </a:r>
            <a:r>
              <a:rPr lang="it-IT" dirty="0" err="1"/>
              <a:t>prolapse</a:t>
            </a:r>
            <a:r>
              <a:rPr lang="it-IT" dirty="0"/>
              <a:t>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her</a:t>
            </a:r>
            <a:r>
              <a:rPr lang="it-IT" dirty="0"/>
              <a:t>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concern</a:t>
            </a:r>
            <a:r>
              <a:rPr lang="it-IT" dirty="0"/>
              <a:t> and </a:t>
            </a:r>
            <a:r>
              <a:rPr lang="it-IT" dirty="0" err="1"/>
              <a:t>she</a:t>
            </a:r>
            <a:r>
              <a:rPr lang="it-IT" dirty="0"/>
              <a:t> </a:t>
            </a:r>
            <a:r>
              <a:rPr lang="it-IT" dirty="0" err="1"/>
              <a:t>does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manually</a:t>
            </a:r>
            <a:r>
              <a:rPr lang="it-IT" dirty="0"/>
              <a:t> reduce </a:t>
            </a:r>
            <a:r>
              <a:rPr lang="it-IT" dirty="0" err="1"/>
              <a:t>it</a:t>
            </a:r>
            <a:r>
              <a:rPr lang="it-IT" dirty="0"/>
              <a:t>. </a:t>
            </a:r>
            <a:r>
              <a:rPr lang="it-IT" dirty="0" err="1"/>
              <a:t>There</a:t>
            </a:r>
            <a:r>
              <a:rPr lang="it-IT" dirty="0"/>
              <a:t> are no </a:t>
            </a:r>
            <a:r>
              <a:rPr lang="it-IT" dirty="0" err="1"/>
              <a:t>complaints</a:t>
            </a:r>
            <a:r>
              <a:rPr lang="it-IT" dirty="0"/>
              <a:t> of </a:t>
            </a:r>
            <a:r>
              <a:rPr lang="it-IT" dirty="0" err="1"/>
              <a:t>itching</a:t>
            </a:r>
            <a:r>
              <a:rPr lang="it-IT" dirty="0"/>
              <a:t> or </a:t>
            </a:r>
            <a:r>
              <a:rPr lang="it-IT" dirty="0" err="1"/>
              <a:t>pain</a:t>
            </a:r>
            <a:endParaRPr lang="it-IT" dirty="0"/>
          </a:p>
          <a:p>
            <a:endParaRPr lang="it-IT" dirty="0"/>
          </a:p>
          <a:p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definitions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Goligher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classification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differentiation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grade II and III HD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mainly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patients’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medical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history (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manual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reduction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as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prolapse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reducibility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cannot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always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achieved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examination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were to base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analysis</a:t>
            </a:r>
            <a:r>
              <a:rPr lang="it-IT" dirty="0"/>
              <a:t> on </a:t>
            </a:r>
            <a:r>
              <a:rPr lang="it-IT" dirty="0" err="1"/>
              <a:t>Goligher's</a:t>
            </a:r>
            <a:r>
              <a:rPr lang="it-IT" dirty="0"/>
              <a:t> </a:t>
            </a:r>
            <a:r>
              <a:rPr lang="it-IT" dirty="0" err="1"/>
              <a:t>classification</a:t>
            </a:r>
            <a:r>
              <a:rPr lang="it-IT" dirty="0"/>
              <a:t>, i.e., </a:t>
            </a:r>
            <a:r>
              <a:rPr lang="it-IT" dirty="0" err="1"/>
              <a:t>prolapse</a:t>
            </a:r>
            <a:r>
              <a:rPr lang="it-IT" dirty="0"/>
              <a:t>, </a:t>
            </a:r>
            <a:r>
              <a:rPr lang="it-IT" dirty="0" err="1"/>
              <a:t>this</a:t>
            </a:r>
            <a:r>
              <a:rPr lang="it-IT" dirty="0"/>
              <a:t> clinical scenario </a:t>
            </a:r>
            <a:r>
              <a:rPr lang="it-IT" dirty="0" err="1"/>
              <a:t>corresponds</a:t>
            </a:r>
            <a:r>
              <a:rPr lang="it-IT" dirty="0"/>
              <a:t> to grade II </a:t>
            </a:r>
            <a:r>
              <a:rPr lang="it-IT" dirty="0" err="1"/>
              <a:t>hemorrhoidal</a:t>
            </a:r>
            <a:r>
              <a:rPr lang="it-IT" dirty="0"/>
              <a:t> </a:t>
            </a:r>
            <a:r>
              <a:rPr lang="it-IT" dirty="0" err="1"/>
              <a:t>disease</a:t>
            </a:r>
            <a:r>
              <a:rPr lang="it-IT" dirty="0"/>
              <a:t> </a:t>
            </a:r>
            <a:r>
              <a:rPr lang="it-IT" dirty="0" err="1"/>
              <a:t>because</a:t>
            </a:r>
            <a:r>
              <a:rPr lang="it-IT" dirty="0"/>
              <a:t> the </a:t>
            </a:r>
            <a:r>
              <a:rPr lang="it-IT" dirty="0" err="1"/>
              <a:t>prolapse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spontaneously</a:t>
            </a:r>
            <a:r>
              <a:rPr lang="it-IT" dirty="0"/>
              <a:t> </a:t>
            </a:r>
            <a:r>
              <a:rPr lang="it-IT" dirty="0" err="1"/>
              <a:t>reducible</a:t>
            </a:r>
            <a:r>
              <a:rPr lang="it-IT" dirty="0"/>
              <a:t>.</a:t>
            </a:r>
          </a:p>
          <a:p>
            <a:r>
              <a:rPr lang="it-IT" dirty="0" err="1"/>
              <a:t>However</a:t>
            </a:r>
            <a:r>
              <a:rPr lang="it-IT" dirty="0"/>
              <a:t>, </a:t>
            </a:r>
            <a:r>
              <a:rPr lang="it-IT" dirty="0" err="1"/>
              <a:t>given</a:t>
            </a:r>
            <a:r>
              <a:rPr lang="it-IT" dirty="0"/>
              <a:t> the </a:t>
            </a:r>
            <a:r>
              <a:rPr lang="it-IT" dirty="0" err="1"/>
              <a:t>presence</a:t>
            </a:r>
            <a:r>
              <a:rPr lang="it-IT" dirty="0"/>
              <a:t> of an </a:t>
            </a:r>
            <a:r>
              <a:rPr lang="it-IT" dirty="0" err="1"/>
              <a:t>external</a:t>
            </a:r>
            <a:r>
              <a:rPr lang="it-IT" dirty="0"/>
              <a:t> component, i.e., </a:t>
            </a:r>
            <a:r>
              <a:rPr lang="it-IT" dirty="0" err="1"/>
              <a:t>skin</a:t>
            </a:r>
            <a:r>
              <a:rPr lang="it-IT" dirty="0"/>
              <a:t> tags,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had an </a:t>
            </a:r>
            <a:r>
              <a:rPr lang="it-IT" dirty="0" err="1"/>
              <a:t>influence</a:t>
            </a:r>
            <a:r>
              <a:rPr lang="it-IT" dirty="0"/>
              <a:t> on the </a:t>
            </a:r>
            <a:r>
              <a:rPr lang="it-IT" dirty="0" err="1"/>
              <a:t>evaluation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21733-A275-F746-AAEE-815CBEF86FCE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4152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u="sng" dirty="0" err="1">
                <a:latin typeface="Lato" panose="020F0502020204030203" pitchFamily="34" charset="0"/>
              </a:rPr>
              <a:t>S</a:t>
            </a:r>
            <a:r>
              <a:rPr lang="it-IT" sz="1200" u="sng" dirty="0" err="1">
                <a:effectLst/>
                <a:latin typeface="Lato" panose="020F0502020204030203" pitchFamily="34" charset="0"/>
              </a:rPr>
              <a:t>atisfaction</a:t>
            </a:r>
            <a:r>
              <a:rPr lang="it-IT" sz="1200" u="sng" dirty="0">
                <a:effectLst/>
                <a:latin typeface="Lato" panose="020F0502020204030203" pitchFamily="34" charset="0"/>
              </a:rPr>
              <a:t> with treatment </a:t>
            </a:r>
            <a:endParaRPr lang="it-IT" u="sn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1" i="0" dirty="0">
              <a:solidFill>
                <a:srgbClr val="212121"/>
              </a:solidFill>
              <a:effectLst/>
              <a:latin typeface="Merriweather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1" i="0" dirty="0">
              <a:solidFill>
                <a:srgbClr val="212121"/>
              </a:solidFill>
              <a:effectLst/>
              <a:latin typeface="Merriweather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i="0" dirty="0">
                <a:solidFill>
                  <a:srgbClr val="212121"/>
                </a:solidFill>
                <a:effectLst/>
                <a:latin typeface="Merriweather" panose="020F0502020204030204" pitchFamily="34" charset="0"/>
              </a:rPr>
              <a:t>New Anatomical/Clinical-</a:t>
            </a:r>
            <a:r>
              <a:rPr lang="it-IT" b="1" i="0" dirty="0" err="1">
                <a:solidFill>
                  <a:srgbClr val="212121"/>
                </a:solidFill>
                <a:effectLst/>
                <a:latin typeface="Merriweather" panose="020F0502020204030204" pitchFamily="34" charset="0"/>
              </a:rPr>
              <a:t>Therapeutic</a:t>
            </a:r>
            <a:r>
              <a:rPr lang="it-IT" b="1" i="0" dirty="0">
                <a:solidFill>
                  <a:srgbClr val="212121"/>
                </a:solidFill>
                <a:effectLst/>
                <a:latin typeface="Merriweather" panose="020F0502020204030204" pitchFamily="34" charset="0"/>
              </a:rPr>
              <a:t> </a:t>
            </a:r>
            <a:r>
              <a:rPr lang="it-IT" b="1" i="0" dirty="0" err="1">
                <a:solidFill>
                  <a:srgbClr val="212121"/>
                </a:solidFill>
                <a:effectLst/>
                <a:latin typeface="Merriweather" panose="020F0502020204030204" pitchFamily="34" charset="0"/>
              </a:rPr>
              <a:t>Classification</a:t>
            </a:r>
            <a:r>
              <a:rPr lang="it-IT" b="1" i="0" dirty="0">
                <a:solidFill>
                  <a:srgbClr val="212121"/>
                </a:solidFill>
                <a:effectLst/>
                <a:latin typeface="Merriweather" panose="020F0502020204030204" pitchFamily="34" charset="0"/>
              </a:rPr>
              <a:t> (A/CTC</a:t>
            </a:r>
          </a:p>
          <a:p>
            <a:endParaRPr lang="it-IT" dirty="0"/>
          </a:p>
          <a:p>
            <a:r>
              <a:rPr lang="it-IT" i="1" dirty="0">
                <a:solidFill>
                  <a:srgbClr val="282828"/>
                </a:solidFill>
                <a:effectLst/>
                <a:latin typeface="Helvetica" pitchFamily="2" charset="0"/>
              </a:rPr>
              <a:t>Position Acute Tone </a:t>
            </a:r>
            <a:r>
              <a:rPr lang="it-IT" i="1" dirty="0" err="1">
                <a:solidFill>
                  <a:srgbClr val="282828"/>
                </a:solidFill>
                <a:effectLst/>
                <a:latin typeface="Helvetica" pitchFamily="2" charset="0"/>
              </a:rPr>
              <a:t>External</a:t>
            </a:r>
            <a:endParaRPr lang="it-IT" dirty="0">
              <a:solidFill>
                <a:srgbClr val="282828"/>
              </a:solidFill>
              <a:effectLst/>
              <a:latin typeface="Helvetica" pitchFamily="2" charset="0"/>
            </a:endParaRPr>
          </a:p>
          <a:p>
            <a:r>
              <a:rPr lang="it-IT" i="1" dirty="0">
                <a:solidFill>
                  <a:srgbClr val="282828"/>
                </a:solidFill>
                <a:effectLst/>
                <a:latin typeface="Helvetica" pitchFamily="2" charset="0"/>
              </a:rPr>
              <a:t>(PATE) 2006</a:t>
            </a:r>
            <a:endParaRPr lang="it-IT" dirty="0">
              <a:solidFill>
                <a:srgbClr val="282828"/>
              </a:solidFill>
              <a:effectLst/>
              <a:latin typeface="Helvetica" pitchFamily="2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9429D-85C0-1A44-A2DF-5A0DF7ECD630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2854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2492BC-8611-AA2A-A7E8-D45274D4A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F95FFF0-F1D3-33D1-68B0-3CCC12C64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693CF8-EFF7-B71F-370D-0BEEDDD1A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21D4-35E1-1644-A3BC-8C6EF6B2AADA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6B44DB4-8ABD-9F9E-3250-F3C22A5E9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052AB8-2E98-EB19-CB81-D47A91C13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2731-1E9F-BF4F-8BD7-3EFC730A71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0361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14AEE0-096D-E66C-B7C3-0B1AEBB16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31A1342-28D5-D13E-CABB-C2FE84C0A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64A699-AB86-4B15-4836-33DC0FAD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21D4-35E1-1644-A3BC-8C6EF6B2AADA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8ABE93-3FEA-06E1-6819-8B3472811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D9D547-54DC-DB74-AA89-55E4D5CF7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2731-1E9F-BF4F-8BD7-3EFC730A71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9427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AB202D3-7362-E600-40C4-C67CB661B2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303B4E6-5061-6B4B-3D64-D780F57FA2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7A62779-3E5C-08B8-7725-7C2AC3F56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21D4-35E1-1644-A3BC-8C6EF6B2AADA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EF5D6E-49D3-399B-D392-CF141AFA7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FA4DF3-32C5-DB50-C6AF-344FA29C6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2731-1E9F-BF4F-8BD7-3EFC730A71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8446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0AD7F5-E285-3A7B-F3EF-E5BB42ECA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FB5CCB-36CF-0B6E-61A7-152BB6CAE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DECE4C7-C402-E9D7-1E1B-904DBF522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21D4-35E1-1644-A3BC-8C6EF6B2AADA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733799-D047-C3D2-C5E7-87D90337C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5A0288-AEC1-98E9-87F5-F28DED735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2731-1E9F-BF4F-8BD7-3EFC730A71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9893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290E1F-B0B9-770A-D6BA-53F4E9A37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763D3BE-3C7C-F5BC-6F27-D8B1A9758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DECB704-94E1-8A8E-790A-00F0005D6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21D4-35E1-1644-A3BC-8C6EF6B2AADA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A5FAAE-4934-17BD-EA82-EC52773C1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19E8169-2322-8397-D2E9-EDC825F0E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2731-1E9F-BF4F-8BD7-3EFC730A71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355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4F75E1-43C6-C560-FF5D-1A92C968A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7687AC-6DD0-D6AE-0BFC-83B85E90F8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3399C6B-4AA4-C2BC-E532-AC2C96E797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88C9109-6E95-E214-9C45-5C2F5B60E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21D4-35E1-1644-A3BC-8C6EF6B2AADA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5A0AD90-FFA1-9E67-0384-A4E3D8A81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28036B4-0B86-5839-A24D-3B14C02D4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2731-1E9F-BF4F-8BD7-3EFC730A71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238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D54432-DE1D-3055-72D7-EA6C2293B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4BF6CDF-9CEE-FC65-5C06-95021AD74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A7095F0-2CDF-B5C5-6302-7501D59A37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5EEEFD7-FD30-67FE-99F6-603A97F6DF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F195478-312F-E2C7-BB27-F531DDBBB9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3D38035-5114-E5D5-3559-651BA1B60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21D4-35E1-1644-A3BC-8C6EF6B2AADA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C67AC6A-BA6E-B031-9681-8631DB6A6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8DFE5A5-4B8A-64DA-1B8A-FC3742E6C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2731-1E9F-BF4F-8BD7-3EFC730A71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5825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F7B9F7-FD2C-EADC-8089-E0ADE38FC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6E02AF5-53C9-01F4-1B0E-399DBFCE8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21D4-35E1-1644-A3BC-8C6EF6B2AADA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721E0C5-9B1D-3F19-BC0A-A44FE3A5B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490DE3D-363C-082E-A752-A2ED8729E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2731-1E9F-BF4F-8BD7-3EFC730A71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3275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30FDFAF-0BE7-0D0A-0101-2CB0423FD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21D4-35E1-1644-A3BC-8C6EF6B2AADA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F256956-A1FD-CD47-A287-7A26137B0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0659E96-863C-380F-8AAC-A7473E49B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2731-1E9F-BF4F-8BD7-3EFC730A71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7816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D3BD34-FA3C-62EC-33CD-E39E259A5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36D408-1E47-AC53-A1A1-820D21CA9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B374090-4BCA-53A0-32D5-FD0430AE6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581A23A-FA0A-ECC9-2933-44E6EAB4C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21D4-35E1-1644-A3BC-8C6EF6B2AADA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7BF08F3-058C-6067-0B70-35916117A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7A4624D-F53C-5302-0470-4ED2F290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2731-1E9F-BF4F-8BD7-3EFC730A71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3480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C9A99E-A795-B796-07DE-D7ADCD125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9A61F83-C963-B5AC-F331-7501B9ECD7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B8EFCE3-1D93-6B68-006F-82B9BF820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B647450-6428-1A2C-9417-5966D0314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21D4-35E1-1644-A3BC-8C6EF6B2AADA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D8CF8AC-2DF2-75CC-EC22-4180B079C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A115A0D-29E5-ADCD-5261-896FCB7F3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2731-1E9F-BF4F-8BD7-3EFC730A71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0762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43FE274-ED0A-5AC7-E4F7-4515C49F7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C5C78C5-1D7D-EB49-E0AC-4003DD19F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BB9283-CE51-0FC1-2682-557B88B4B8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521D4-35E1-1644-A3BC-8C6EF6B2AADA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3023F4B-6731-660B-88BC-4A39609BA1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BB8465-3471-6E8E-C766-A68A7CD08F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12731-1E9F-BF4F-8BD7-3EFC730A71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8485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emf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tiff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svg"/><Relationship Id="rId4" Type="http://schemas.openxmlformats.org/officeDocument/2006/relationships/image" Target="../media/image65.tiff"/><Relationship Id="rId9" Type="http://schemas.openxmlformats.org/officeDocument/2006/relationships/image" Target="../media/image7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E888F-F6E4-8D02-33BD-9FA391271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2">
            <a:extLst>
              <a:ext uri="{FF2B5EF4-FFF2-40B4-BE49-F238E27FC236}">
                <a16:creationId xmlns:a16="http://schemas.microsoft.com/office/drawing/2014/main" id="{FDFB8F7F-8B8B-C596-ECA7-92160774B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5381" y="6343583"/>
            <a:ext cx="19412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 err="1">
                <a:solidFill>
                  <a:srgbClr val="000000"/>
                </a:solidFill>
                <a:latin typeface="Calibri" charset="0"/>
                <a:sym typeface="Calibri" charset="0"/>
              </a:rPr>
              <a:t>gallo.gaetano@hsr.it</a:t>
            </a:r>
            <a:endParaRPr lang="en-US" sz="1600" b="1" dirty="0">
              <a:solidFill>
                <a:srgbClr val="000000"/>
              </a:solidFill>
              <a:latin typeface="Calibri" charset="0"/>
              <a:sym typeface="Calibri" charset="0"/>
            </a:endParaRPr>
          </a:p>
        </p:txBody>
      </p:sp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B4543A86-730E-C99C-D9E9-10A5E8D8B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58" y="5675463"/>
            <a:ext cx="3022600" cy="81280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B9A06BE5-1388-A230-02BC-70F98A643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7600" y="2015351"/>
            <a:ext cx="7416800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Hemorrhoidal disease: are we really getting better?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101AB1B3-ABEC-E5B3-4FDA-C2EB043CF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7253" y="3744072"/>
            <a:ext cx="6257494" cy="10592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pt-BR" sz="18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Gaetano </a:t>
            </a:r>
            <a:r>
              <a:rPr lang="pt-BR" sz="1800" b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Gallo</a:t>
            </a:r>
            <a:r>
              <a:rPr lang="pt-BR" sz="18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MD PhD FASCRS FEBS (</a:t>
            </a:r>
            <a:r>
              <a:rPr lang="pt-BR" sz="1800" b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Coloproctology</a:t>
            </a:r>
            <a:r>
              <a:rPr lang="pt-BR" sz="18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)</a:t>
            </a:r>
          </a:p>
          <a:p>
            <a:pPr algn="just">
              <a:lnSpc>
                <a:spcPct val="130000"/>
              </a:lnSpc>
              <a:defRPr/>
            </a:pPr>
            <a:r>
              <a:rPr lang="it-IT" sz="1600" dirty="0" err="1">
                <a:solidFill>
                  <a:srgbClr val="212121"/>
                </a:solidFill>
                <a:cs typeface="Arial" panose="020B0604020202020204" pitchFamily="34" charset="0"/>
              </a:rPr>
              <a:t>Colorectal</a:t>
            </a:r>
            <a:r>
              <a:rPr lang="it-IT" sz="1600" dirty="0">
                <a:solidFill>
                  <a:srgbClr val="212121"/>
                </a:solidFill>
                <a:cs typeface="Arial" panose="020B0604020202020204" pitchFamily="34" charset="0"/>
              </a:rPr>
              <a:t> Surgery Unit, IRCCS San Raffaele Scientific Institute, Vita-Salute University, Milan, </a:t>
            </a:r>
            <a:r>
              <a:rPr lang="it-IT" sz="1600" dirty="0" err="1">
                <a:solidFill>
                  <a:srgbClr val="212121"/>
                </a:solidFill>
                <a:cs typeface="Arial" panose="020B0604020202020204" pitchFamily="34" charset="0"/>
              </a:rPr>
              <a:t>Italy</a:t>
            </a:r>
            <a:endParaRPr lang="pt-BR" sz="1600" b="1" dirty="0">
              <a:effectLst>
                <a:outerShdw blurRad="38100" dist="38100" dir="2700000" algn="tl">
                  <a:srgbClr val="DDDDDD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4" name="Immagine 3" descr="Immagine che contiene testo, simbolo, emblema, logo&#10;&#10;Il contenuto generato dall'IA potrebbe non essere corretto.">
            <a:extLst>
              <a:ext uri="{FF2B5EF4-FFF2-40B4-BE49-F238E27FC236}">
                <a16:creationId xmlns:a16="http://schemas.microsoft.com/office/drawing/2014/main" id="{4FC6D498-4605-83A1-5D56-E15D182F0A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24"/>
          <a:stretch/>
        </p:blipFill>
        <p:spPr>
          <a:xfrm>
            <a:off x="10533995" y="5340397"/>
            <a:ext cx="1445141" cy="134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76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8FA0A93-1728-4042-BBD2-4256AE801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573282"/>
            <a:ext cx="10905066" cy="332604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C95DABC-47FB-3DB3-7C43-A81EF96C4193}"/>
              </a:ext>
            </a:extLst>
          </p:cNvPr>
          <p:cNvSpPr txBox="1"/>
          <p:nvPr/>
        </p:nvSpPr>
        <p:spPr>
          <a:xfrm>
            <a:off x="3028950" y="4181386"/>
            <a:ext cx="74231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0" i="0" dirty="0" err="1">
                <a:solidFill>
                  <a:srgbClr val="212121"/>
                </a:solidFill>
                <a:effectLst/>
              </a:rPr>
              <a:t>Five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patients</a:t>
            </a:r>
            <a:r>
              <a:rPr lang="it-IT" b="0" i="0" dirty="0">
                <a:solidFill>
                  <a:srgbClr val="212121"/>
                </a:solidFill>
                <a:effectLst/>
              </a:rPr>
              <a:t>,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who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presented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with severe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hematochezia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or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obscure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gastrointestinal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bleeding</a:t>
            </a:r>
            <a:r>
              <a:rPr lang="it-IT" b="0" i="0" dirty="0">
                <a:solidFill>
                  <a:srgbClr val="212121"/>
                </a:solidFill>
                <a:effectLst/>
              </a:rPr>
              <a:t>,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during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a 24-month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period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had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had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an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extensive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workup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for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gastrointestinal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bleeding</a:t>
            </a:r>
            <a:r>
              <a:rPr lang="it-IT" b="0" i="0" dirty="0">
                <a:solidFill>
                  <a:srgbClr val="212121"/>
                </a:solidFill>
                <a:effectLst/>
              </a:rPr>
              <a:t>.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All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had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required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transfusion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of 2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units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or more of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blood</a:t>
            </a:r>
            <a:r>
              <a:rPr lang="it-IT" b="0" i="0" dirty="0">
                <a:solidFill>
                  <a:srgbClr val="212121"/>
                </a:solidFill>
                <a:effectLst/>
              </a:rPr>
              <a:t>.</a:t>
            </a: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43C0A0D-53CB-9B46-6539-DB06EE2322E0}"/>
              </a:ext>
            </a:extLst>
          </p:cNvPr>
          <p:cNvSpPr/>
          <p:nvPr/>
        </p:nvSpPr>
        <p:spPr>
          <a:xfrm>
            <a:off x="3265883" y="5810249"/>
            <a:ext cx="78974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>
                <a:solidFill>
                  <a:srgbClr val="131413"/>
                </a:solidFill>
              </a:rPr>
              <a:t>«....</a:t>
            </a:r>
            <a:r>
              <a:rPr lang="it-IT" err="1">
                <a:solidFill>
                  <a:srgbClr val="131413"/>
                </a:solidFill>
              </a:rPr>
              <a:t>multigroup</a:t>
            </a:r>
            <a:r>
              <a:rPr lang="it-IT">
                <a:solidFill>
                  <a:srgbClr val="131413"/>
                </a:solidFill>
              </a:rPr>
              <a:t>, </a:t>
            </a:r>
            <a:r>
              <a:rPr lang="it-IT" err="1">
                <a:solidFill>
                  <a:srgbClr val="131413"/>
                </a:solidFill>
              </a:rPr>
              <a:t>engorged</a:t>
            </a:r>
            <a:r>
              <a:rPr lang="it-IT">
                <a:solidFill>
                  <a:srgbClr val="131413"/>
                </a:solidFill>
              </a:rPr>
              <a:t>, </a:t>
            </a:r>
            <a:r>
              <a:rPr lang="it-IT" err="1">
                <a:solidFill>
                  <a:srgbClr val="131413"/>
                </a:solidFill>
              </a:rPr>
              <a:t>internal</a:t>
            </a:r>
            <a:r>
              <a:rPr lang="it-IT">
                <a:solidFill>
                  <a:srgbClr val="131413"/>
                </a:solidFill>
              </a:rPr>
              <a:t>, and </a:t>
            </a:r>
            <a:r>
              <a:rPr lang="it-IT" err="1">
                <a:solidFill>
                  <a:srgbClr val="131413"/>
                </a:solidFill>
              </a:rPr>
              <a:t>external</a:t>
            </a:r>
            <a:r>
              <a:rPr lang="it-IT">
                <a:solidFill>
                  <a:srgbClr val="131413"/>
                </a:solidFill>
              </a:rPr>
              <a:t> </a:t>
            </a:r>
            <a:r>
              <a:rPr lang="it-IT" err="1">
                <a:solidFill>
                  <a:srgbClr val="131413"/>
                </a:solidFill>
              </a:rPr>
              <a:t>hemorrhoidal</a:t>
            </a:r>
            <a:r>
              <a:rPr lang="it-IT">
                <a:solidFill>
                  <a:srgbClr val="131413"/>
                </a:solidFill>
              </a:rPr>
              <a:t> </a:t>
            </a:r>
            <a:r>
              <a:rPr lang="it-IT" err="1">
                <a:solidFill>
                  <a:srgbClr val="131413"/>
                </a:solidFill>
              </a:rPr>
              <a:t>disease</a:t>
            </a:r>
            <a:r>
              <a:rPr lang="it-IT">
                <a:solidFill>
                  <a:srgbClr val="131413"/>
                </a:solidFill>
              </a:rPr>
              <a:t>..»</a:t>
            </a:r>
            <a:endParaRPr lang="it-IT"/>
          </a:p>
        </p:txBody>
      </p:sp>
      <p:pic>
        <p:nvPicPr>
          <p:cNvPr id="2" name="Picture 2" descr="Il Primo Secondo Terzo Quarto Quinto Sesto Numera Su Fondo Bianco  Illustrazione di Stock - Illustrazione di segno, rivalità: 45734221">
            <a:extLst>
              <a:ext uri="{FF2B5EF4-FFF2-40B4-BE49-F238E27FC236}">
                <a16:creationId xmlns:a16="http://schemas.microsoft.com/office/drawing/2014/main" id="{12BA9D97-DAAF-61D9-B7CC-ED3A2A43C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5" t="3542" r="34479" b="56400"/>
          <a:stretch>
            <a:fillRect/>
          </a:stretch>
        </p:blipFill>
        <p:spPr bwMode="auto">
          <a:xfrm>
            <a:off x="643467" y="3955709"/>
            <a:ext cx="2001807" cy="165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968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3E5E6972-CDBD-B889-DD9B-1FB47908B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60" y="4486658"/>
            <a:ext cx="5426764" cy="1980769"/>
          </a:xfrm>
          <a:prstGeom prst="rect">
            <a:avLst/>
          </a:prstGeom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20D0A913-4E05-E92F-B75D-B8B8A5F9A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5" r="3337"/>
          <a:stretch/>
        </p:blipFill>
        <p:spPr>
          <a:xfrm>
            <a:off x="601884" y="2321621"/>
            <a:ext cx="5494116" cy="2037920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237B10E2-C9CD-C62A-2EA9-AA68398DF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60" y="156584"/>
            <a:ext cx="5231757" cy="1961908"/>
          </a:xfrm>
          <a:prstGeom prst="rect">
            <a:avLst/>
          </a:prstGeom>
        </p:spPr>
      </p:pic>
      <p:pic>
        <p:nvPicPr>
          <p:cNvPr id="3074" name="Picture 2" descr="Rectal Bleeding-Symptoms,Causes and Treatment">
            <a:extLst>
              <a:ext uri="{FF2B5EF4-FFF2-40B4-BE49-F238E27FC236}">
                <a16:creationId xmlns:a16="http://schemas.microsoft.com/office/drawing/2014/main" id="{BC0B8172-65A9-7884-8230-77DD32FDEA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r="53380"/>
          <a:stretch>
            <a:fillRect/>
          </a:stretch>
        </p:blipFill>
        <p:spPr bwMode="auto">
          <a:xfrm>
            <a:off x="7778339" y="498764"/>
            <a:ext cx="3516594" cy="551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724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BEEE0EFD-0A5F-E179-221A-30AAD80C1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37" y="308779"/>
            <a:ext cx="11162525" cy="5946601"/>
          </a:xfrm>
          <a:prstGeom prst="rect">
            <a:avLst/>
          </a:prstGeom>
        </p:spPr>
      </p:pic>
      <p:pic>
        <p:nvPicPr>
          <p:cNvPr id="6" name="Immagine 5" descr="Immagine che contiene bianco, design&#10;&#10;Il contenuto generato dall'IA potrebbe non essere corretto.">
            <a:extLst>
              <a:ext uri="{FF2B5EF4-FFF2-40B4-BE49-F238E27FC236}">
                <a16:creationId xmlns:a16="http://schemas.microsoft.com/office/drawing/2014/main" id="{5A45CC0A-950D-2AFC-2988-00F97DE39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21" y="1782500"/>
            <a:ext cx="3183408" cy="497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89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EDA8C498-B5B6-844B-A6F7-ED5023D50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1" y="169340"/>
            <a:ext cx="6014699" cy="1999886"/>
          </a:xfrm>
          <a:prstGeom prst="rect">
            <a:avLst/>
          </a:prstGeom>
        </p:spPr>
      </p:pic>
      <p:pic>
        <p:nvPicPr>
          <p:cNvPr id="5" name="Immagine 4" descr="Immagine che contiene vicino&#10;&#10;Descrizione generata automaticamente">
            <a:extLst>
              <a:ext uri="{FF2B5EF4-FFF2-40B4-BE49-F238E27FC236}">
                <a16:creationId xmlns:a16="http://schemas.microsoft.com/office/drawing/2014/main" id="{70A26D75-43E0-5542-A2D8-0822BF83D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539" y="1709127"/>
            <a:ext cx="5767451" cy="4109308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184686C2-68F1-2A74-D5CA-B11A93830ECA}"/>
              </a:ext>
            </a:extLst>
          </p:cNvPr>
          <p:cNvSpPr/>
          <p:nvPr/>
        </p:nvSpPr>
        <p:spPr>
          <a:xfrm>
            <a:off x="1636778" y="4970963"/>
            <a:ext cx="28224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/>
              <a:t>Grade I; 1 (1%),</a:t>
            </a:r>
          </a:p>
          <a:p>
            <a:pPr lvl="0" algn="just">
              <a:defRPr/>
            </a:pPr>
            <a:r>
              <a:rPr lang="it-IT" sz="2400" dirty="0"/>
              <a:t>Grade II; 41 (43%) </a:t>
            </a:r>
          </a:p>
          <a:p>
            <a:pPr lvl="0" algn="just">
              <a:defRPr/>
            </a:pPr>
            <a:r>
              <a:rPr lang="it-IT" sz="2400" dirty="0"/>
              <a:t>Grade III; 43 (45%)</a:t>
            </a:r>
          </a:p>
          <a:p>
            <a:pPr lvl="0" algn="just">
              <a:defRPr/>
            </a:pPr>
            <a:r>
              <a:rPr lang="it-IT" sz="2400" dirty="0"/>
              <a:t>Grade IV; 10 (11%)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773910E-DEC3-F3C0-3462-ECF4271A5F58}"/>
              </a:ext>
            </a:extLst>
          </p:cNvPr>
          <p:cNvSpPr/>
          <p:nvPr/>
        </p:nvSpPr>
        <p:spPr>
          <a:xfrm>
            <a:off x="6096000" y="584041"/>
            <a:ext cx="5936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Photographs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in the survey, </a:t>
            </a:r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it-IT" dirty="0" err="1"/>
              <a:t>rest</a:t>
            </a:r>
            <a:r>
              <a:rPr lang="it-IT" dirty="0"/>
              <a:t> (a) and strain (b)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C590C00-4024-A264-70D0-CFC6356E6F59}"/>
              </a:ext>
            </a:extLst>
          </p:cNvPr>
          <p:cNvSpPr/>
          <p:nvPr/>
        </p:nvSpPr>
        <p:spPr>
          <a:xfrm>
            <a:off x="0" y="298800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dirty="0"/>
              <a:t>The </a:t>
            </a:r>
            <a:r>
              <a:rPr lang="it-IT" dirty="0" err="1"/>
              <a:t>patient</a:t>
            </a:r>
            <a:r>
              <a:rPr lang="it-IT" dirty="0"/>
              <a:t> case in the survey </a:t>
            </a:r>
            <a:r>
              <a:rPr lang="it-IT" dirty="0" err="1"/>
              <a:t>described</a:t>
            </a:r>
            <a:r>
              <a:rPr lang="it-IT" dirty="0"/>
              <a:t> a 52-year-old women with </a:t>
            </a:r>
            <a:r>
              <a:rPr lang="it-IT" dirty="0" err="1"/>
              <a:t>daily</a:t>
            </a:r>
            <a:r>
              <a:rPr lang="it-IT" dirty="0"/>
              <a:t> </a:t>
            </a:r>
            <a:r>
              <a:rPr lang="it-IT" dirty="0" err="1"/>
              <a:t>complaints</a:t>
            </a:r>
            <a:r>
              <a:rPr lang="it-IT" dirty="0"/>
              <a:t> of </a:t>
            </a:r>
            <a:r>
              <a:rPr lang="it-IT" dirty="0" err="1"/>
              <a:t>soiling</a:t>
            </a:r>
            <a:r>
              <a:rPr lang="it-IT" dirty="0"/>
              <a:t> and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loss</a:t>
            </a:r>
            <a:r>
              <a:rPr lang="it-IT" dirty="0"/>
              <a:t>. </a:t>
            </a:r>
            <a:r>
              <a:rPr lang="it-IT" dirty="0" err="1"/>
              <a:t>She</a:t>
            </a:r>
            <a:r>
              <a:rPr lang="it-IT" dirty="0"/>
              <a:t> </a:t>
            </a:r>
            <a:r>
              <a:rPr lang="it-IT" dirty="0" err="1"/>
              <a:t>wears</a:t>
            </a:r>
            <a:r>
              <a:rPr lang="it-IT" dirty="0"/>
              <a:t> a </a:t>
            </a:r>
            <a:r>
              <a:rPr lang="it-IT" dirty="0" err="1"/>
              <a:t>panty</a:t>
            </a:r>
            <a:r>
              <a:rPr lang="it-IT" dirty="0"/>
              <a:t> liner. </a:t>
            </a:r>
            <a:r>
              <a:rPr lang="it-IT" dirty="0" err="1"/>
              <a:t>She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aware</a:t>
            </a:r>
            <a:r>
              <a:rPr lang="it-IT" dirty="0"/>
              <a:t> of a </a:t>
            </a:r>
            <a:r>
              <a:rPr lang="it-IT" dirty="0" err="1"/>
              <a:t>prolapse</a:t>
            </a:r>
            <a:r>
              <a:rPr lang="it-IT" dirty="0"/>
              <a:t>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her</a:t>
            </a:r>
            <a:r>
              <a:rPr lang="it-IT" dirty="0"/>
              <a:t>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concern</a:t>
            </a:r>
            <a:r>
              <a:rPr lang="it-IT" dirty="0"/>
              <a:t> and </a:t>
            </a:r>
            <a:r>
              <a:rPr lang="it-IT" dirty="0" err="1"/>
              <a:t>she</a:t>
            </a:r>
            <a:r>
              <a:rPr lang="it-IT" dirty="0"/>
              <a:t> </a:t>
            </a:r>
            <a:r>
              <a:rPr lang="it-IT" dirty="0" err="1"/>
              <a:t>does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manually</a:t>
            </a:r>
            <a:r>
              <a:rPr lang="it-IT" dirty="0"/>
              <a:t> reduce </a:t>
            </a:r>
            <a:r>
              <a:rPr lang="it-IT" dirty="0" err="1"/>
              <a:t>it</a:t>
            </a:r>
            <a:r>
              <a:rPr lang="it-IT" dirty="0"/>
              <a:t>. </a:t>
            </a:r>
            <a:r>
              <a:rPr lang="it-IT" dirty="0" err="1"/>
              <a:t>There</a:t>
            </a:r>
            <a:r>
              <a:rPr lang="it-IT" dirty="0"/>
              <a:t> are no </a:t>
            </a:r>
            <a:r>
              <a:rPr lang="it-IT" dirty="0" err="1"/>
              <a:t>complaints</a:t>
            </a:r>
            <a:r>
              <a:rPr lang="it-IT" dirty="0"/>
              <a:t> of </a:t>
            </a:r>
            <a:r>
              <a:rPr lang="it-IT" dirty="0" err="1"/>
              <a:t>itching</a:t>
            </a:r>
            <a:r>
              <a:rPr lang="it-IT" dirty="0"/>
              <a:t> or </a:t>
            </a:r>
            <a:r>
              <a:rPr lang="it-IT" dirty="0" err="1"/>
              <a:t>pain</a:t>
            </a:r>
            <a:r>
              <a:rPr lang="it-IT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3901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7B55AB25-1565-BD98-3C52-610E45C92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761" y="132634"/>
            <a:ext cx="6645878" cy="277901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4BEEB54-091C-B5C0-4380-6722DB3834C6}"/>
              </a:ext>
            </a:extLst>
          </p:cNvPr>
          <p:cNvSpPr txBox="1"/>
          <p:nvPr/>
        </p:nvSpPr>
        <p:spPr>
          <a:xfrm>
            <a:off x="931761" y="3178970"/>
            <a:ext cx="95780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effectLst/>
              </a:rPr>
              <a:t>An online survey </a:t>
            </a:r>
            <a:r>
              <a:rPr lang="it-IT" sz="2000" dirty="0" err="1">
                <a:effectLst/>
              </a:rPr>
              <a:t>among</a:t>
            </a:r>
            <a:r>
              <a:rPr lang="it-IT" sz="2000" dirty="0">
                <a:effectLst/>
              </a:rPr>
              <a:t> </a:t>
            </a:r>
            <a:r>
              <a:rPr lang="it-IT" sz="2000" dirty="0" err="1">
                <a:effectLst/>
              </a:rPr>
              <a:t>European</a:t>
            </a:r>
            <a:r>
              <a:rPr lang="it-IT" sz="2000" dirty="0">
                <a:effectLst/>
              </a:rPr>
              <a:t> Society of </a:t>
            </a:r>
            <a:r>
              <a:rPr lang="it-IT" sz="2000" dirty="0" err="1">
                <a:effectLst/>
              </a:rPr>
              <a:t>Coloproctology</a:t>
            </a:r>
            <a:r>
              <a:rPr lang="it-IT" sz="2000" dirty="0">
                <a:effectLst/>
              </a:rPr>
              <a:t> </a:t>
            </a:r>
            <a:r>
              <a:rPr lang="it-IT" sz="2000" dirty="0" err="1">
                <a:effectLst/>
              </a:rPr>
              <a:t>members</a:t>
            </a:r>
            <a:r>
              <a:rPr lang="it-IT" sz="2000" dirty="0">
                <a:effectLst/>
              </a:rPr>
              <a:t> </a:t>
            </a:r>
            <a:r>
              <a:rPr lang="it-IT" sz="2000" dirty="0" err="1">
                <a:effectLst/>
              </a:rPr>
              <a:t>was</a:t>
            </a:r>
            <a:r>
              <a:rPr lang="it-IT" sz="2000" dirty="0">
                <a:effectLst/>
              </a:rPr>
              <a:t> </a:t>
            </a:r>
            <a:r>
              <a:rPr lang="it-IT" sz="2000" dirty="0" err="1">
                <a:effectLst/>
              </a:rPr>
              <a:t>disseminated</a:t>
            </a:r>
            <a:r>
              <a:rPr lang="it-IT" sz="2000" dirty="0">
                <a:effectLst/>
              </a:rPr>
              <a:t> and </a:t>
            </a:r>
            <a:r>
              <a:rPr lang="it-IT" sz="2000" dirty="0" err="1">
                <a:effectLst/>
              </a:rPr>
              <a:t>completed</a:t>
            </a:r>
            <a:r>
              <a:rPr lang="it-IT" sz="2000" dirty="0">
                <a:effectLst/>
              </a:rPr>
              <a:t> by 81 </a:t>
            </a:r>
            <a:r>
              <a:rPr lang="it-IT" sz="2000" dirty="0" err="1">
                <a:effectLst/>
              </a:rPr>
              <a:t>members</a:t>
            </a:r>
            <a:r>
              <a:rPr lang="it-IT" sz="2000" dirty="0">
                <a:effectLst/>
              </a:rPr>
              <a:t> (77% male), </a:t>
            </a:r>
            <a:r>
              <a:rPr lang="it-IT" sz="2000" dirty="0" err="1">
                <a:effectLst/>
              </a:rPr>
              <a:t>predominantly</a:t>
            </a:r>
            <a:r>
              <a:rPr lang="it-IT" sz="2000" dirty="0">
                <a:effectLst/>
              </a:rPr>
              <a:t> </a:t>
            </a:r>
            <a:r>
              <a:rPr lang="it-IT" sz="2000" dirty="0" err="1">
                <a:effectLst/>
              </a:rPr>
              <a:t>colorectal</a:t>
            </a:r>
            <a:r>
              <a:rPr lang="it-IT" sz="2000" dirty="0">
                <a:effectLst/>
              </a:rPr>
              <a:t> </a:t>
            </a:r>
            <a:r>
              <a:rPr lang="it-IT" sz="2000" dirty="0" err="1">
                <a:effectLst/>
              </a:rPr>
              <a:t>surgeons</a:t>
            </a:r>
            <a:r>
              <a:rPr lang="it-IT" sz="2000" dirty="0">
                <a:effectLst/>
              </a:rPr>
              <a:t> (71%), from 34 </a:t>
            </a:r>
            <a:r>
              <a:rPr lang="it-IT" sz="2000" dirty="0" err="1">
                <a:effectLst/>
              </a:rPr>
              <a:t>different</a:t>
            </a:r>
            <a:r>
              <a:rPr lang="it-IT" sz="2000" dirty="0">
                <a:effectLst/>
              </a:rPr>
              <a:t> countries </a:t>
            </a:r>
            <a:endParaRPr lang="it-IT" sz="2000" dirty="0"/>
          </a:p>
        </p:txBody>
      </p:sp>
      <p:graphicFrame>
        <p:nvGraphicFramePr>
          <p:cNvPr id="9" name="CasellaDiTesto 6">
            <a:extLst>
              <a:ext uri="{FF2B5EF4-FFF2-40B4-BE49-F238E27FC236}">
                <a16:creationId xmlns:a16="http://schemas.microsoft.com/office/drawing/2014/main" id="{62991B12-9AFE-24A9-6BBF-856C474BDD4A}"/>
              </a:ext>
            </a:extLst>
          </p:cNvPr>
          <p:cNvGraphicFramePr/>
          <p:nvPr/>
        </p:nvGraphicFramePr>
        <p:xfrm>
          <a:off x="931761" y="4289929"/>
          <a:ext cx="9578052" cy="2308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2037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diagramma, cerchio&#10;&#10;Descrizione generata automaticamente">
            <a:extLst>
              <a:ext uri="{FF2B5EF4-FFF2-40B4-BE49-F238E27FC236}">
                <a16:creationId xmlns:a16="http://schemas.microsoft.com/office/drawing/2014/main" id="{39CABBE4-6002-0411-C93B-DE67C76A4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247" y="0"/>
            <a:ext cx="7555128" cy="6858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3DBB86B-90D5-3A85-C54C-15FD4A876264}"/>
              </a:ext>
            </a:extLst>
          </p:cNvPr>
          <p:cNvSpPr txBox="1"/>
          <p:nvPr/>
        </p:nvSpPr>
        <p:spPr>
          <a:xfrm>
            <a:off x="0" y="1800033"/>
            <a:ext cx="3501343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i="0" dirty="0">
                <a:solidFill>
                  <a:srgbClr val="212121"/>
                </a:solidFill>
                <a:effectLst/>
                <a:latin typeface="Merriweather" pitchFamily="2" charset="77"/>
              </a:rPr>
              <a:t>The new </a:t>
            </a:r>
            <a:r>
              <a:rPr lang="it-IT" sz="1400" b="1" i="0" dirty="0" err="1">
                <a:solidFill>
                  <a:srgbClr val="212121"/>
                </a:solidFill>
                <a:effectLst/>
                <a:latin typeface="Merriweather" pitchFamily="2" charset="77"/>
              </a:rPr>
              <a:t>classification</a:t>
            </a:r>
            <a:r>
              <a:rPr lang="it-IT" sz="1400" b="1" i="0" dirty="0">
                <a:solidFill>
                  <a:srgbClr val="212121"/>
                </a:solidFill>
                <a:effectLst/>
                <a:latin typeface="Merriweather" pitchFamily="2" charset="77"/>
              </a:rPr>
              <a:t> of </a:t>
            </a:r>
            <a:r>
              <a:rPr lang="it-IT" sz="1400" b="1" i="0" dirty="0" err="1">
                <a:solidFill>
                  <a:srgbClr val="212121"/>
                </a:solidFill>
                <a:effectLst/>
                <a:latin typeface="Merriweather" pitchFamily="2" charset="77"/>
              </a:rPr>
              <a:t>hemorrhoids</a:t>
            </a:r>
            <a:r>
              <a:rPr lang="it-IT" sz="1400" b="1" i="0" dirty="0">
                <a:solidFill>
                  <a:srgbClr val="212121"/>
                </a:solidFill>
                <a:effectLst/>
                <a:latin typeface="Merriweather" pitchFamily="2" charset="77"/>
              </a:rPr>
              <a:t>: PATE 2000-Sorrento. History of the </a:t>
            </a:r>
            <a:r>
              <a:rPr lang="it-IT" sz="1400" b="1" i="0" dirty="0" err="1">
                <a:solidFill>
                  <a:srgbClr val="212121"/>
                </a:solidFill>
                <a:effectLst/>
                <a:latin typeface="Merriweather" pitchFamily="2" charset="77"/>
              </a:rPr>
              <a:t>scientific</a:t>
            </a:r>
            <a:r>
              <a:rPr lang="it-IT" sz="1400" b="1" i="0" dirty="0">
                <a:solidFill>
                  <a:srgbClr val="212121"/>
                </a:solidFill>
                <a:effectLst/>
                <a:latin typeface="Merriweather" pitchFamily="2" charset="77"/>
              </a:rPr>
              <a:t> </a:t>
            </a:r>
            <a:r>
              <a:rPr lang="it-IT" sz="1400" b="1" i="0" dirty="0" err="1">
                <a:solidFill>
                  <a:srgbClr val="212121"/>
                </a:solidFill>
                <a:effectLst/>
                <a:latin typeface="Merriweather" pitchFamily="2" charset="77"/>
              </a:rPr>
              <a:t>debate</a:t>
            </a:r>
            <a:endParaRPr lang="it-IT" sz="1400" b="1" i="0" dirty="0">
              <a:solidFill>
                <a:srgbClr val="212121"/>
              </a:solidFill>
              <a:effectLst/>
              <a:latin typeface="Merriweather" pitchFamily="2" charset="77"/>
            </a:endParaRPr>
          </a:p>
          <a:p>
            <a:pPr algn="ctr"/>
            <a:r>
              <a:rPr lang="it-IT" sz="1400" i="0" dirty="0">
                <a:solidFill>
                  <a:srgbClr val="212121"/>
                </a:solidFill>
                <a:effectLst/>
                <a:latin typeface="Merriweather" pitchFamily="2" charset="77"/>
              </a:rPr>
              <a:t>Gaj </a:t>
            </a:r>
            <a:r>
              <a:rPr lang="it-IT" sz="1400" i="0" dirty="0" err="1">
                <a:solidFill>
                  <a:srgbClr val="212121"/>
                </a:solidFill>
                <a:effectLst/>
                <a:latin typeface="Merriweather" pitchFamily="2" charset="77"/>
              </a:rPr>
              <a:t>F</a:t>
            </a:r>
            <a:r>
              <a:rPr lang="it-IT" sz="1400" i="0" dirty="0">
                <a:solidFill>
                  <a:srgbClr val="212121"/>
                </a:solidFill>
                <a:effectLst/>
                <a:latin typeface="Merriweather" pitchFamily="2" charset="77"/>
              </a:rPr>
              <a:t> et al.</a:t>
            </a:r>
          </a:p>
          <a:p>
            <a:pPr algn="ctr"/>
            <a:endParaRPr lang="it-IT" sz="1400" b="1" dirty="0">
              <a:solidFill>
                <a:srgbClr val="212121"/>
              </a:solidFill>
              <a:latin typeface="Merriweather" pitchFamily="2" charset="77"/>
            </a:endParaRPr>
          </a:p>
          <a:p>
            <a:pPr algn="ctr"/>
            <a:r>
              <a:rPr lang="it-IT" sz="1400" b="1" i="0" dirty="0" err="1">
                <a:solidFill>
                  <a:srgbClr val="212121"/>
                </a:solidFill>
                <a:effectLst/>
                <a:latin typeface="Merriweather" pitchFamily="2" charset="77"/>
              </a:rPr>
              <a:t>Prospective</a:t>
            </a:r>
            <a:r>
              <a:rPr lang="it-IT" sz="1400" b="1" i="0" dirty="0">
                <a:solidFill>
                  <a:srgbClr val="212121"/>
                </a:solidFill>
                <a:effectLst/>
                <a:latin typeface="Merriweather" pitchFamily="2" charset="77"/>
              </a:rPr>
              <a:t> </a:t>
            </a:r>
            <a:r>
              <a:rPr lang="it-IT" sz="1400" b="1" i="0" dirty="0" err="1">
                <a:solidFill>
                  <a:srgbClr val="212121"/>
                </a:solidFill>
                <a:effectLst/>
                <a:latin typeface="Merriweather" pitchFamily="2" charset="77"/>
              </a:rPr>
              <a:t>evaluation</a:t>
            </a:r>
            <a:r>
              <a:rPr lang="it-IT" sz="1400" b="1" i="0" dirty="0">
                <a:solidFill>
                  <a:srgbClr val="212121"/>
                </a:solidFill>
                <a:effectLst/>
                <a:latin typeface="Merriweather" pitchFamily="2" charset="77"/>
              </a:rPr>
              <a:t> of </a:t>
            </a:r>
            <a:r>
              <a:rPr lang="it-IT" sz="1400" b="1" i="0" dirty="0" err="1">
                <a:solidFill>
                  <a:srgbClr val="212121"/>
                </a:solidFill>
                <a:effectLst/>
                <a:latin typeface="Merriweather" pitchFamily="2" charset="77"/>
              </a:rPr>
              <a:t>stapled</a:t>
            </a:r>
            <a:r>
              <a:rPr lang="it-IT" sz="1400" b="1" i="0" dirty="0">
                <a:solidFill>
                  <a:srgbClr val="212121"/>
                </a:solidFill>
                <a:effectLst/>
                <a:latin typeface="Merriweather" pitchFamily="2" charset="77"/>
              </a:rPr>
              <a:t> </a:t>
            </a:r>
            <a:r>
              <a:rPr lang="it-IT" sz="1400" b="1" i="0" dirty="0" err="1">
                <a:solidFill>
                  <a:srgbClr val="212121"/>
                </a:solidFill>
                <a:effectLst/>
                <a:latin typeface="Merriweather" pitchFamily="2" charset="77"/>
              </a:rPr>
              <a:t>haemorrhoidopexy</a:t>
            </a:r>
            <a:r>
              <a:rPr lang="it-IT" sz="1400" b="1" i="0" dirty="0">
                <a:solidFill>
                  <a:srgbClr val="212121"/>
                </a:solidFill>
                <a:effectLst/>
                <a:latin typeface="Merriweather" pitchFamily="2" charset="77"/>
              </a:rPr>
              <a:t> versus </a:t>
            </a:r>
            <a:r>
              <a:rPr lang="it-IT" sz="1400" b="1" i="0" dirty="0" err="1">
                <a:solidFill>
                  <a:srgbClr val="212121"/>
                </a:solidFill>
                <a:effectLst/>
                <a:latin typeface="Merriweather" pitchFamily="2" charset="77"/>
              </a:rPr>
              <a:t>transanal</a:t>
            </a:r>
            <a:r>
              <a:rPr lang="it-IT" sz="1400" b="1" i="0" dirty="0">
                <a:solidFill>
                  <a:srgbClr val="212121"/>
                </a:solidFill>
                <a:effectLst/>
                <a:latin typeface="Merriweather" pitchFamily="2" charset="77"/>
              </a:rPr>
              <a:t> </a:t>
            </a:r>
            <a:r>
              <a:rPr lang="it-IT" sz="1400" b="1" i="0" dirty="0" err="1">
                <a:solidFill>
                  <a:srgbClr val="212121"/>
                </a:solidFill>
                <a:effectLst/>
                <a:latin typeface="Merriweather" pitchFamily="2" charset="77"/>
              </a:rPr>
              <a:t>haemorrhoidal</a:t>
            </a:r>
            <a:r>
              <a:rPr lang="it-IT" sz="1400" b="1" i="0" dirty="0">
                <a:solidFill>
                  <a:srgbClr val="212121"/>
                </a:solidFill>
                <a:effectLst/>
                <a:latin typeface="Merriweather" pitchFamily="2" charset="77"/>
              </a:rPr>
              <a:t> </a:t>
            </a:r>
            <a:r>
              <a:rPr lang="it-IT" sz="1400" b="1" i="0" dirty="0" err="1">
                <a:solidFill>
                  <a:srgbClr val="212121"/>
                </a:solidFill>
                <a:effectLst/>
                <a:latin typeface="Merriweather" pitchFamily="2" charset="77"/>
              </a:rPr>
              <a:t>dearterialisation</a:t>
            </a:r>
            <a:r>
              <a:rPr lang="it-IT" sz="1400" b="1" i="0" dirty="0">
                <a:solidFill>
                  <a:srgbClr val="212121"/>
                </a:solidFill>
                <a:effectLst/>
                <a:latin typeface="Merriweather" pitchFamily="2" charset="77"/>
              </a:rPr>
              <a:t> for stage II and III </a:t>
            </a:r>
            <a:r>
              <a:rPr lang="it-IT" sz="1400" b="1" i="0" dirty="0" err="1">
                <a:solidFill>
                  <a:srgbClr val="212121"/>
                </a:solidFill>
                <a:effectLst/>
                <a:latin typeface="Merriweather" pitchFamily="2" charset="77"/>
              </a:rPr>
              <a:t>haemorrhoids</a:t>
            </a:r>
            <a:r>
              <a:rPr lang="it-IT" sz="1400" b="1" i="0" dirty="0">
                <a:solidFill>
                  <a:srgbClr val="212121"/>
                </a:solidFill>
                <a:effectLst/>
                <a:latin typeface="Merriweather" pitchFamily="2" charset="77"/>
              </a:rPr>
              <a:t>: </a:t>
            </a:r>
            <a:r>
              <a:rPr lang="it-IT" sz="1400" b="1" i="0" dirty="0" err="1">
                <a:solidFill>
                  <a:srgbClr val="212121"/>
                </a:solidFill>
                <a:effectLst/>
                <a:latin typeface="Merriweather" pitchFamily="2" charset="77"/>
              </a:rPr>
              <a:t>three-year</a:t>
            </a:r>
            <a:r>
              <a:rPr lang="it-IT" sz="1400" b="1" i="0" dirty="0">
                <a:solidFill>
                  <a:srgbClr val="212121"/>
                </a:solidFill>
                <a:effectLst/>
                <a:latin typeface="Merriweather" pitchFamily="2" charset="77"/>
              </a:rPr>
              <a:t> </a:t>
            </a:r>
            <a:r>
              <a:rPr lang="it-IT" sz="1400" b="1" i="0" dirty="0" err="1">
                <a:solidFill>
                  <a:srgbClr val="212121"/>
                </a:solidFill>
                <a:effectLst/>
                <a:latin typeface="Merriweather" pitchFamily="2" charset="77"/>
              </a:rPr>
              <a:t>outcomes</a:t>
            </a:r>
            <a:endParaRPr lang="it-IT" sz="1400" b="1" i="0" dirty="0">
              <a:solidFill>
                <a:srgbClr val="212121"/>
              </a:solidFill>
              <a:effectLst/>
              <a:latin typeface="Merriweather" pitchFamily="2" charset="77"/>
            </a:endParaRPr>
          </a:p>
          <a:p>
            <a:pPr algn="ctr"/>
            <a:r>
              <a:rPr lang="it-IT" sz="1400" dirty="0">
                <a:solidFill>
                  <a:srgbClr val="212121"/>
                </a:solidFill>
                <a:latin typeface="Merriweather" pitchFamily="2" charset="77"/>
              </a:rPr>
              <a:t>Giordano </a:t>
            </a:r>
            <a:r>
              <a:rPr lang="it-IT" sz="1400" dirty="0" err="1">
                <a:solidFill>
                  <a:srgbClr val="212121"/>
                </a:solidFill>
                <a:latin typeface="Merriweather" pitchFamily="2" charset="77"/>
              </a:rPr>
              <a:t>P</a:t>
            </a:r>
            <a:r>
              <a:rPr lang="it-IT" sz="1400" dirty="0">
                <a:solidFill>
                  <a:srgbClr val="212121"/>
                </a:solidFill>
                <a:latin typeface="Merriweather" pitchFamily="2" charset="77"/>
              </a:rPr>
              <a:t> et al.</a:t>
            </a:r>
            <a:br>
              <a:rPr lang="it-IT" sz="1400" dirty="0">
                <a:latin typeface="Merriweather" pitchFamily="2" charset="77"/>
              </a:rPr>
            </a:br>
            <a:endParaRPr lang="it-IT" sz="1400" b="1" i="0" dirty="0">
              <a:solidFill>
                <a:srgbClr val="212121"/>
              </a:solidFill>
              <a:effectLst/>
              <a:latin typeface="Merriweather" pitchFamily="2" charset="77"/>
            </a:endParaRPr>
          </a:p>
          <a:p>
            <a:pPr algn="ctr"/>
            <a:r>
              <a:rPr lang="it-IT" sz="1400" b="1" i="0" dirty="0">
                <a:solidFill>
                  <a:srgbClr val="212121"/>
                </a:solidFill>
                <a:effectLst/>
                <a:latin typeface="Merriweather" pitchFamily="2" charset="77"/>
              </a:rPr>
              <a:t>The single pile </a:t>
            </a:r>
            <a:r>
              <a:rPr lang="it-IT" sz="1400" b="1" i="0" dirty="0" err="1">
                <a:solidFill>
                  <a:srgbClr val="212121"/>
                </a:solidFill>
                <a:effectLst/>
                <a:latin typeface="Merriweather" pitchFamily="2" charset="77"/>
              </a:rPr>
              <a:t>classification</a:t>
            </a:r>
            <a:r>
              <a:rPr lang="it-IT" sz="1400" b="1" i="0" dirty="0">
                <a:solidFill>
                  <a:srgbClr val="212121"/>
                </a:solidFill>
                <a:effectLst/>
                <a:latin typeface="Merriweather" pitchFamily="2" charset="77"/>
              </a:rPr>
              <a:t>: a new tool for the </a:t>
            </a:r>
            <a:r>
              <a:rPr lang="it-IT" sz="1400" b="1" i="0" dirty="0" err="1">
                <a:solidFill>
                  <a:srgbClr val="212121"/>
                </a:solidFill>
                <a:effectLst/>
                <a:latin typeface="Merriweather" pitchFamily="2" charset="77"/>
              </a:rPr>
              <a:t>classification</a:t>
            </a:r>
            <a:r>
              <a:rPr lang="it-IT" sz="1400" b="1" i="0" dirty="0">
                <a:solidFill>
                  <a:srgbClr val="212121"/>
                </a:solidFill>
                <a:effectLst/>
                <a:latin typeface="Merriweather" pitchFamily="2" charset="77"/>
              </a:rPr>
              <a:t> of </a:t>
            </a:r>
            <a:r>
              <a:rPr lang="it-IT" sz="1400" b="1" i="0" dirty="0" err="1">
                <a:solidFill>
                  <a:srgbClr val="212121"/>
                </a:solidFill>
                <a:effectLst/>
                <a:latin typeface="Merriweather" pitchFamily="2" charset="77"/>
              </a:rPr>
              <a:t>haemorrhoidal</a:t>
            </a:r>
            <a:r>
              <a:rPr lang="it-IT" sz="1400" b="1" i="0" dirty="0">
                <a:solidFill>
                  <a:srgbClr val="212121"/>
                </a:solidFill>
                <a:effectLst/>
                <a:latin typeface="Merriweather" pitchFamily="2" charset="77"/>
              </a:rPr>
              <a:t> </a:t>
            </a:r>
            <a:r>
              <a:rPr lang="it-IT" sz="1400" b="1" i="0" dirty="0" err="1">
                <a:solidFill>
                  <a:srgbClr val="212121"/>
                </a:solidFill>
                <a:effectLst/>
                <a:latin typeface="Merriweather" pitchFamily="2" charset="77"/>
              </a:rPr>
              <a:t>disease</a:t>
            </a:r>
            <a:r>
              <a:rPr lang="it-IT" sz="1400" b="1" i="0" dirty="0">
                <a:solidFill>
                  <a:srgbClr val="212121"/>
                </a:solidFill>
                <a:effectLst/>
                <a:latin typeface="Merriweather" pitchFamily="2" charset="77"/>
              </a:rPr>
              <a:t> and the </a:t>
            </a:r>
            <a:r>
              <a:rPr lang="it-IT" sz="1400" b="1" i="0" dirty="0" err="1">
                <a:solidFill>
                  <a:srgbClr val="212121"/>
                </a:solidFill>
                <a:effectLst/>
                <a:latin typeface="Merriweather" pitchFamily="2" charset="77"/>
              </a:rPr>
              <a:t>comparison</a:t>
            </a:r>
            <a:r>
              <a:rPr lang="it-IT" sz="1400" b="1" i="0" dirty="0">
                <a:solidFill>
                  <a:srgbClr val="212121"/>
                </a:solidFill>
                <a:effectLst/>
                <a:latin typeface="Merriweather" pitchFamily="2" charset="77"/>
              </a:rPr>
              <a:t> of treatment </a:t>
            </a:r>
            <a:r>
              <a:rPr lang="it-IT" sz="1400" b="1" i="0" dirty="0" err="1">
                <a:solidFill>
                  <a:srgbClr val="212121"/>
                </a:solidFill>
                <a:effectLst/>
                <a:latin typeface="Merriweather" pitchFamily="2" charset="77"/>
              </a:rPr>
              <a:t>results</a:t>
            </a:r>
            <a:endParaRPr lang="it-IT" sz="1400" b="1" i="0" dirty="0">
              <a:solidFill>
                <a:srgbClr val="212121"/>
              </a:solidFill>
              <a:effectLst/>
              <a:latin typeface="Merriweather" pitchFamily="2" charset="77"/>
            </a:endParaRPr>
          </a:p>
          <a:p>
            <a:pPr algn="ctr"/>
            <a:r>
              <a:rPr lang="it-IT" sz="1400" dirty="0" err="1">
                <a:solidFill>
                  <a:srgbClr val="212121"/>
                </a:solidFill>
                <a:latin typeface="Merriweather" pitchFamily="2" charset="77"/>
              </a:rPr>
              <a:t>Elbetti</a:t>
            </a:r>
            <a:r>
              <a:rPr lang="it-IT" sz="1400" dirty="0">
                <a:solidFill>
                  <a:srgbClr val="212121"/>
                </a:solidFill>
                <a:latin typeface="Merriweather" pitchFamily="2" charset="77"/>
              </a:rPr>
              <a:t> C, Giani I, … </a:t>
            </a:r>
            <a:r>
              <a:rPr lang="it-IT" sz="1400" dirty="0" err="1">
                <a:solidFill>
                  <a:srgbClr val="212121"/>
                </a:solidFill>
                <a:latin typeface="Merriweather" pitchFamily="2" charset="77"/>
              </a:rPr>
              <a:t>Martellucci</a:t>
            </a:r>
            <a:r>
              <a:rPr lang="it-IT" sz="1400" dirty="0">
                <a:solidFill>
                  <a:srgbClr val="212121"/>
                </a:solidFill>
                <a:latin typeface="Merriweather" pitchFamily="2" charset="77"/>
              </a:rPr>
              <a:t> </a:t>
            </a:r>
            <a:r>
              <a:rPr lang="it-IT" sz="1400" dirty="0" err="1">
                <a:solidFill>
                  <a:srgbClr val="212121"/>
                </a:solidFill>
                <a:latin typeface="Merriweather" pitchFamily="2" charset="77"/>
              </a:rPr>
              <a:t>J</a:t>
            </a:r>
            <a:endParaRPr lang="it-IT" sz="1400" b="1" i="0" dirty="0">
              <a:solidFill>
                <a:srgbClr val="212121"/>
              </a:solidFill>
              <a:effectLst/>
              <a:latin typeface="Merriweather" pitchFamily="2" charset="77"/>
            </a:endParaRPr>
          </a:p>
          <a:p>
            <a:pPr algn="ctr"/>
            <a:endParaRPr lang="it-IT" sz="1400" b="1" i="0" dirty="0">
              <a:solidFill>
                <a:srgbClr val="212121"/>
              </a:solidFill>
              <a:effectLst/>
              <a:latin typeface="Merriweather" pitchFamily="2" charset="77"/>
            </a:endParaRPr>
          </a:p>
          <a:p>
            <a:pPr algn="ctr"/>
            <a:r>
              <a:rPr lang="it-IT" sz="1400" b="1" i="0" dirty="0">
                <a:solidFill>
                  <a:srgbClr val="212121"/>
                </a:solidFill>
                <a:effectLst/>
                <a:latin typeface="Merriweather" pitchFamily="2" charset="77"/>
              </a:rPr>
              <a:t>New </a:t>
            </a:r>
            <a:r>
              <a:rPr lang="it-IT" sz="1400" b="1" i="0" dirty="0" err="1">
                <a:solidFill>
                  <a:srgbClr val="212121"/>
                </a:solidFill>
                <a:effectLst/>
                <a:latin typeface="Merriweather" pitchFamily="2" charset="77"/>
              </a:rPr>
              <a:t>Anatomical</a:t>
            </a:r>
            <a:r>
              <a:rPr lang="it-IT" sz="1400" b="1" i="0" dirty="0">
                <a:solidFill>
                  <a:srgbClr val="212121"/>
                </a:solidFill>
                <a:effectLst/>
                <a:latin typeface="Merriweather" pitchFamily="2" charset="77"/>
              </a:rPr>
              <a:t>/Clinical-</a:t>
            </a:r>
            <a:r>
              <a:rPr lang="it-IT" sz="1400" b="1" i="0" dirty="0" err="1">
                <a:solidFill>
                  <a:srgbClr val="212121"/>
                </a:solidFill>
                <a:effectLst/>
                <a:latin typeface="Merriweather" pitchFamily="2" charset="77"/>
              </a:rPr>
              <a:t>Therapeutic</a:t>
            </a:r>
            <a:r>
              <a:rPr lang="it-IT" sz="1400" b="1" dirty="0">
                <a:solidFill>
                  <a:srgbClr val="212121"/>
                </a:solidFill>
                <a:latin typeface="Merriweather" pitchFamily="2" charset="77"/>
              </a:rPr>
              <a:t> </a:t>
            </a:r>
            <a:r>
              <a:rPr lang="it-IT" sz="1400" b="1" i="0" dirty="0" err="1">
                <a:solidFill>
                  <a:srgbClr val="212121"/>
                </a:solidFill>
                <a:effectLst/>
                <a:latin typeface="Merriweather" pitchFamily="2" charset="77"/>
              </a:rPr>
              <a:t>Classification</a:t>
            </a:r>
            <a:r>
              <a:rPr lang="it-IT" sz="1400" b="1" i="0" dirty="0">
                <a:solidFill>
                  <a:srgbClr val="212121"/>
                </a:solidFill>
                <a:effectLst/>
                <a:latin typeface="Merriweather" pitchFamily="2" charset="77"/>
              </a:rPr>
              <a:t> (A/CTC)</a:t>
            </a:r>
          </a:p>
          <a:p>
            <a:pPr algn="ctr"/>
            <a:r>
              <a:rPr lang="it-IT" sz="1400" i="0" dirty="0">
                <a:solidFill>
                  <a:srgbClr val="212121"/>
                </a:solidFill>
                <a:effectLst/>
                <a:latin typeface="Merriweather" pitchFamily="2" charset="77"/>
              </a:rPr>
              <a:t>Naldini G et al.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58B2E081-65AF-44A6-90C0-4DD9BF3A3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334" y="225875"/>
            <a:ext cx="1222673" cy="144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77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7B7BB04F-8811-8B78-F3BC-F4A494F6D70D}"/>
              </a:ext>
            </a:extLst>
          </p:cNvPr>
          <p:cNvSpPr txBox="1"/>
          <p:nvPr/>
        </p:nvSpPr>
        <p:spPr>
          <a:xfrm>
            <a:off x="1137347" y="1443841"/>
            <a:ext cx="1105465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Symptomatic</a:t>
            </a:r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it-IT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Tailored</a:t>
            </a:r>
            <a:endParaRPr lang="it-IT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andwriting Text Writing Key Terms. Concept Meaning Significant or  Memorable Words in Title Abstract or Text Two Stock Illustration -  Illustration of income, improvement: 143489309">
            <a:extLst>
              <a:ext uri="{FF2B5EF4-FFF2-40B4-BE49-F238E27FC236}">
                <a16:creationId xmlns:a16="http://schemas.microsoft.com/office/drawing/2014/main" id="{7EC6C846-17A8-EB06-E900-F4CEE92EB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642" y="189186"/>
            <a:ext cx="6479628" cy="647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581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Carattere, documento&#10;&#10;Descrizione generata automaticamente">
            <a:extLst>
              <a:ext uri="{FF2B5EF4-FFF2-40B4-BE49-F238E27FC236}">
                <a16:creationId xmlns:a16="http://schemas.microsoft.com/office/drawing/2014/main" id="{DAD96EA0-AA50-D348-4DE8-6AAD843CE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62" y="27806"/>
            <a:ext cx="8782076" cy="680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60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9F34C096-CC17-B19F-B871-C89297827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79"/>
          <a:stretch>
            <a:fillRect/>
          </a:stretch>
        </p:blipFill>
        <p:spPr>
          <a:xfrm>
            <a:off x="5869520" y="-15297"/>
            <a:ext cx="6322480" cy="290941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C967553-7AE2-1E08-1792-BF8D90A88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75" y="267610"/>
            <a:ext cx="5638945" cy="2255576"/>
          </a:xfrm>
          <a:prstGeom prst="rect">
            <a:avLst/>
          </a:prstGeom>
        </p:spPr>
      </p:pic>
      <p:pic>
        <p:nvPicPr>
          <p:cNvPr id="2" name="Picture 4" descr="facce">
            <a:extLst>
              <a:ext uri="{FF2B5EF4-FFF2-40B4-BE49-F238E27FC236}">
                <a16:creationId xmlns:a16="http://schemas.microsoft.com/office/drawing/2014/main" id="{89ED06A1-9395-B0D5-0F5B-27566626EC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6" b="1250"/>
          <a:stretch>
            <a:fillRect/>
          </a:stretch>
        </p:blipFill>
        <p:spPr>
          <a:xfrm>
            <a:off x="2844137" y="3484756"/>
            <a:ext cx="2116062" cy="2909417"/>
          </a:xfrm>
          <a:noFill/>
        </p:spPr>
      </p:pic>
      <p:sp>
        <p:nvSpPr>
          <p:cNvPr id="3" name="Rettangolo 6">
            <a:extLst>
              <a:ext uri="{FF2B5EF4-FFF2-40B4-BE49-F238E27FC236}">
                <a16:creationId xmlns:a16="http://schemas.microsoft.com/office/drawing/2014/main" id="{63370E12-1B22-3E38-82E9-783E40EE7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9520" y="3429000"/>
            <a:ext cx="5759643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spcBef>
                <a:spcPct val="0"/>
              </a:spcBef>
              <a:buClr>
                <a:srgbClr val="242269"/>
              </a:buClr>
              <a:buSzPct val="160000"/>
            </a:pPr>
            <a:r>
              <a:rPr lang="it-IT" altLang="it-IT" sz="1800" dirty="0" err="1">
                <a:latin typeface="+mn-lt"/>
              </a:rPr>
              <a:t>Spasm</a:t>
            </a:r>
            <a:r>
              <a:rPr lang="it-IT" altLang="it-IT" sz="1800" dirty="0">
                <a:latin typeface="+mn-lt"/>
              </a:rPr>
              <a:t> of the IAS</a:t>
            </a:r>
          </a:p>
          <a:p>
            <a:pPr>
              <a:spcBef>
                <a:spcPct val="0"/>
              </a:spcBef>
              <a:buClr>
                <a:srgbClr val="242269"/>
              </a:buClr>
              <a:buSzPct val="160000"/>
            </a:pPr>
            <a:endParaRPr lang="it-IT" altLang="it-IT" sz="1800" dirty="0">
              <a:latin typeface="+mn-lt"/>
            </a:endParaRPr>
          </a:p>
          <a:p>
            <a:pPr>
              <a:spcBef>
                <a:spcPct val="0"/>
              </a:spcBef>
              <a:buClr>
                <a:srgbClr val="242269"/>
              </a:buClr>
              <a:buSzPct val="160000"/>
            </a:pPr>
            <a:r>
              <a:rPr lang="it-IT" altLang="it-IT" sz="1800" dirty="0">
                <a:latin typeface="+mn-lt"/>
              </a:rPr>
              <a:t>Eccessive </a:t>
            </a:r>
            <a:r>
              <a:rPr lang="it-IT" altLang="it-IT" sz="1800" dirty="0" err="1">
                <a:latin typeface="+mn-lt"/>
              </a:rPr>
              <a:t>packing</a:t>
            </a:r>
            <a:r>
              <a:rPr lang="it-IT" altLang="it-IT" sz="1800" dirty="0">
                <a:latin typeface="+mn-lt"/>
              </a:rPr>
              <a:t> in to the </a:t>
            </a:r>
            <a:r>
              <a:rPr lang="it-IT" altLang="it-IT" sz="1800" dirty="0" err="1">
                <a:latin typeface="+mn-lt"/>
              </a:rPr>
              <a:t>anus</a:t>
            </a:r>
            <a:endParaRPr lang="it-IT" altLang="it-IT" sz="1800" dirty="0">
              <a:latin typeface="+mn-lt"/>
            </a:endParaRPr>
          </a:p>
          <a:p>
            <a:pPr>
              <a:spcBef>
                <a:spcPct val="0"/>
              </a:spcBef>
              <a:buClr>
                <a:srgbClr val="242269"/>
              </a:buClr>
              <a:buSzPct val="160000"/>
            </a:pPr>
            <a:endParaRPr lang="it-IT" altLang="it-IT" sz="1800" dirty="0">
              <a:latin typeface="+mn-lt"/>
            </a:endParaRPr>
          </a:p>
          <a:p>
            <a:pPr>
              <a:spcBef>
                <a:spcPct val="0"/>
              </a:spcBef>
              <a:buClr>
                <a:srgbClr val="242269"/>
              </a:buClr>
              <a:buSzPct val="160000"/>
            </a:pPr>
            <a:r>
              <a:rPr lang="it-IT" altLang="it-IT" sz="1800" dirty="0" err="1">
                <a:latin typeface="+mn-lt"/>
              </a:rPr>
              <a:t>Swelling</a:t>
            </a:r>
            <a:r>
              <a:rPr lang="it-IT" altLang="it-IT" sz="1800" dirty="0">
                <a:latin typeface="+mn-lt"/>
              </a:rPr>
              <a:t> of the </a:t>
            </a:r>
            <a:r>
              <a:rPr lang="it-IT" altLang="it-IT" sz="1800" dirty="0" err="1">
                <a:latin typeface="+mn-lt"/>
              </a:rPr>
              <a:t>wound</a:t>
            </a:r>
            <a:endParaRPr lang="it-IT" altLang="it-IT" sz="1800" dirty="0">
              <a:latin typeface="+mn-lt"/>
            </a:endParaRPr>
          </a:p>
          <a:p>
            <a:pPr>
              <a:spcBef>
                <a:spcPct val="0"/>
              </a:spcBef>
              <a:buClr>
                <a:srgbClr val="242269"/>
              </a:buClr>
              <a:buSzPct val="160000"/>
            </a:pPr>
            <a:endParaRPr lang="it-IT" altLang="it-IT" sz="1800" dirty="0">
              <a:latin typeface="+mn-lt"/>
            </a:endParaRPr>
          </a:p>
          <a:p>
            <a:pPr>
              <a:spcBef>
                <a:spcPct val="0"/>
              </a:spcBef>
              <a:buClr>
                <a:srgbClr val="242269"/>
              </a:buClr>
              <a:buSzPct val="160000"/>
            </a:pPr>
            <a:r>
              <a:rPr lang="it-IT" altLang="it-IT" sz="1800" dirty="0">
                <a:latin typeface="+mn-lt"/>
              </a:rPr>
              <a:t>Edema/</a:t>
            </a:r>
            <a:r>
              <a:rPr lang="it-IT" altLang="it-IT" sz="1800" dirty="0" err="1">
                <a:latin typeface="+mn-lt"/>
              </a:rPr>
              <a:t>thrombosis</a:t>
            </a:r>
            <a:r>
              <a:rPr lang="it-IT" altLang="it-IT" sz="1800" dirty="0">
                <a:latin typeface="+mn-lt"/>
              </a:rPr>
              <a:t> of the </a:t>
            </a:r>
            <a:r>
              <a:rPr lang="it-IT" altLang="it-IT" sz="1800" dirty="0" err="1">
                <a:latin typeface="+mn-lt"/>
              </a:rPr>
              <a:t>mucocutaneous</a:t>
            </a:r>
            <a:r>
              <a:rPr lang="it-IT" altLang="it-IT" sz="1800" dirty="0">
                <a:latin typeface="+mn-lt"/>
              </a:rPr>
              <a:t> bridge</a:t>
            </a:r>
          </a:p>
          <a:p>
            <a:pPr>
              <a:spcBef>
                <a:spcPct val="0"/>
              </a:spcBef>
              <a:buClr>
                <a:srgbClr val="242269"/>
              </a:buClr>
              <a:buSzPct val="160000"/>
            </a:pPr>
            <a:endParaRPr lang="it-IT" altLang="it-IT" sz="1800" dirty="0">
              <a:latin typeface="+mn-lt"/>
            </a:endParaRPr>
          </a:p>
          <a:p>
            <a:pPr>
              <a:spcBef>
                <a:spcPct val="0"/>
              </a:spcBef>
              <a:buClr>
                <a:srgbClr val="242269"/>
              </a:buClr>
              <a:buSzPct val="160000"/>
            </a:pPr>
            <a:r>
              <a:rPr lang="it-IT" altLang="it-IT" sz="1800" dirty="0" err="1">
                <a:latin typeface="+mn-lt"/>
              </a:rPr>
              <a:t>Wound</a:t>
            </a:r>
            <a:r>
              <a:rPr lang="it-IT" altLang="it-IT" sz="1800" dirty="0">
                <a:latin typeface="+mn-lt"/>
              </a:rPr>
              <a:t> </a:t>
            </a:r>
            <a:r>
              <a:rPr lang="it-IT" altLang="it-IT" sz="1800" dirty="0" err="1">
                <a:latin typeface="+mn-lt"/>
              </a:rPr>
              <a:t>infection</a:t>
            </a:r>
            <a:endParaRPr lang="it-IT" altLang="it-IT" sz="1800" dirty="0">
              <a:latin typeface="+mn-lt"/>
            </a:endParaRPr>
          </a:p>
          <a:p>
            <a:pPr>
              <a:spcBef>
                <a:spcPct val="0"/>
              </a:spcBef>
              <a:buClr>
                <a:srgbClr val="242269"/>
              </a:buClr>
              <a:buSzPct val="160000"/>
            </a:pPr>
            <a:endParaRPr lang="it-IT" altLang="it-IT" sz="1800" dirty="0">
              <a:latin typeface="+mn-lt"/>
            </a:endParaRPr>
          </a:p>
          <a:p>
            <a:pPr>
              <a:spcBef>
                <a:spcPct val="0"/>
              </a:spcBef>
              <a:buClr>
                <a:srgbClr val="242269"/>
              </a:buClr>
              <a:buSzPct val="160000"/>
            </a:pPr>
            <a:r>
              <a:rPr lang="it-IT" altLang="it-IT" sz="1800" dirty="0" err="1">
                <a:latin typeface="+mn-lt"/>
              </a:rPr>
              <a:t>Anal</a:t>
            </a:r>
            <a:r>
              <a:rPr lang="it-IT" altLang="it-IT" sz="1800" dirty="0">
                <a:latin typeface="+mn-lt"/>
              </a:rPr>
              <a:t> </a:t>
            </a:r>
            <a:r>
              <a:rPr lang="it-IT" altLang="it-IT" sz="1800" dirty="0" err="1">
                <a:latin typeface="+mn-lt"/>
              </a:rPr>
              <a:t>fissure</a:t>
            </a:r>
            <a:endParaRPr lang="it-IT" altLang="it-IT" sz="1800" dirty="0">
              <a:latin typeface="+mn-lt"/>
            </a:endParaRPr>
          </a:p>
        </p:txBody>
      </p:sp>
      <p:pic>
        <p:nvPicPr>
          <p:cNvPr id="5" name="Picture 2" descr="Il Primo Secondo Terzo Quarto Quinto Sesto Numera Su Fondo Bianco  Illustrazione di Stock - Illustrazione di segno, rivalità: 45734221">
            <a:extLst>
              <a:ext uri="{FF2B5EF4-FFF2-40B4-BE49-F238E27FC236}">
                <a16:creationId xmlns:a16="http://schemas.microsoft.com/office/drawing/2014/main" id="{7EB48EDE-CDB8-62FC-C748-B977B82D86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9" t="-1124" b="55032"/>
          <a:stretch>
            <a:fillRect/>
          </a:stretch>
        </p:blipFill>
        <p:spPr bwMode="auto">
          <a:xfrm>
            <a:off x="481715" y="4092633"/>
            <a:ext cx="1907761" cy="181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299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E3ADFCE-A873-FCA5-DA43-085DA670EE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r="4009" b="1"/>
          <a:stretch/>
        </p:blipFill>
        <p:spPr>
          <a:xfrm>
            <a:off x="417829" y="617042"/>
            <a:ext cx="6672064" cy="620849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CF52EC7-4A6B-4861-A710-DBE9BCF588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" r="5986" b="-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157A427-6921-2593-4083-09D617C262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5" r="2" b="12102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26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Pubblicazione, Carattere&#10;&#10;Descrizione generata automaticamente">
            <a:extLst>
              <a:ext uri="{FF2B5EF4-FFF2-40B4-BE49-F238E27FC236}">
                <a16:creationId xmlns:a16="http://schemas.microsoft.com/office/drawing/2014/main" id="{DC90FA18-686E-45F5-7029-4B0C48C1A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128" y="0"/>
            <a:ext cx="5131224" cy="6858000"/>
          </a:xfrm>
          <a:prstGeom prst="rect">
            <a:avLst/>
          </a:prstGeom>
        </p:spPr>
      </p:pic>
      <p:pic>
        <p:nvPicPr>
          <p:cNvPr id="6" name="Immagine 5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48E3984A-7E8A-7300-CFF3-9C8629DC9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2230353"/>
            <a:ext cx="5904656" cy="289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28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3649246E-D087-DB26-0CEA-13DB9622F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25" y="480060"/>
            <a:ext cx="5439069" cy="1509340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7C592E3A-169F-9227-C55C-9D1A0E42F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7024" y="2091100"/>
            <a:ext cx="3682922" cy="4185140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2C767652-4B44-A620-B601-0852C1F77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435" y="635938"/>
            <a:ext cx="4694076" cy="1455162"/>
          </a:xfrm>
          <a:prstGeom prst="rect">
            <a:avLst/>
          </a:prstGeom>
        </p:spPr>
      </p:pic>
      <p:pic>
        <p:nvPicPr>
          <p:cNvPr id="13" name="Immagine 12" descr="Immagine che contiene testo, tatuaggio&#10;&#10;Descrizione generata automaticamente">
            <a:extLst>
              <a:ext uri="{FF2B5EF4-FFF2-40B4-BE49-F238E27FC236}">
                <a16:creationId xmlns:a16="http://schemas.microsoft.com/office/drawing/2014/main" id="{07A2A2EA-A6A5-9E7E-844F-06A5ADE0A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6538" y="2246978"/>
            <a:ext cx="2614392" cy="1967329"/>
          </a:xfrm>
          <a:prstGeom prst="rect">
            <a:avLst/>
          </a:prstGeom>
        </p:spPr>
      </p:pic>
      <p:pic>
        <p:nvPicPr>
          <p:cNvPr id="15" name="Immagine 14" descr="Immagine che contiene tatuaggio&#10;&#10;Descrizione generata automaticamente">
            <a:extLst>
              <a:ext uri="{FF2B5EF4-FFF2-40B4-BE49-F238E27FC236}">
                <a16:creationId xmlns:a16="http://schemas.microsoft.com/office/drawing/2014/main" id="{12482344-AB31-AC68-8E84-433C89928F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7804" y="4370185"/>
            <a:ext cx="2614391" cy="192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97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CB47C6F-9CCF-DEBD-8BF9-EF7FD8570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85" y="-205450"/>
            <a:ext cx="5123793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C8F8E1A-7620-F5E8-DB83-6795D5887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990" y="3122623"/>
            <a:ext cx="2461483" cy="328396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4ECF1E9-7A37-E4AB-E243-0E4224366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404" y="3122622"/>
            <a:ext cx="2461484" cy="3283965"/>
          </a:xfrm>
          <a:prstGeom prst="rect">
            <a:avLst/>
          </a:prstGeom>
        </p:spPr>
      </p:pic>
      <p:pic>
        <p:nvPicPr>
          <p:cNvPr id="8" name="Immagine 7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EFED55D8-73FD-A17A-4EE5-0F337F3D2E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5990" y="0"/>
            <a:ext cx="5675453" cy="247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10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nnovazioni tecnologiche, 4 idee che rivoluzionano lo stile di vita | Radio  Wellness">
            <a:extLst>
              <a:ext uri="{FF2B5EF4-FFF2-40B4-BE49-F238E27FC236}">
                <a16:creationId xmlns:a16="http://schemas.microsoft.com/office/drawing/2014/main" id="{C37533B3-308E-8CB2-A473-9CE09E085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881"/>
            <a:ext cx="12192000" cy="621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750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, Carattere, documento&#10;&#10;Descrizione generata automaticamente">
            <a:extLst>
              <a:ext uri="{FF2B5EF4-FFF2-40B4-BE49-F238E27FC236}">
                <a16:creationId xmlns:a16="http://schemas.microsoft.com/office/drawing/2014/main" id="{AE88DBD7-2A4A-8421-0CFC-625F3204F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539" y="11575"/>
            <a:ext cx="6879398" cy="6858000"/>
          </a:xfrm>
          <a:prstGeom prst="rect">
            <a:avLst/>
          </a:prstGeom>
        </p:spPr>
      </p:pic>
      <p:pic>
        <p:nvPicPr>
          <p:cNvPr id="9" name="Immagine 8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31DB7036-F097-B8A9-179B-1F4CC7E9A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0" y="256959"/>
            <a:ext cx="3635494" cy="1307265"/>
          </a:xfrm>
          <a:prstGeom prst="rect">
            <a:avLst/>
          </a:prstGeom>
        </p:spPr>
      </p:pic>
      <p:pic>
        <p:nvPicPr>
          <p:cNvPr id="13" name="Immagine 12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B8E29D11-E920-13E0-843E-DE66FB8CE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1" y="1821840"/>
            <a:ext cx="3635495" cy="130726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D9CD25B-D16E-C199-556A-C8D6D254D1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66967"/>
          <a:stretch>
            <a:fillRect/>
          </a:stretch>
        </p:blipFill>
        <p:spPr>
          <a:xfrm>
            <a:off x="17201" y="4752298"/>
            <a:ext cx="4063033" cy="176395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49D0B7F-2575-BFF5-4AF0-FE05BD62C2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934" y="3401829"/>
            <a:ext cx="4063033" cy="128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14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E0851F3-679C-E271-E16C-EECF9F1E4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24" y="201370"/>
            <a:ext cx="4654295" cy="61794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266" name="Picture 2" descr="Che cos'è il Santo Graal? - Keynerd.it">
            <a:extLst>
              <a:ext uri="{FF2B5EF4-FFF2-40B4-BE49-F238E27FC236}">
                <a16:creationId xmlns:a16="http://schemas.microsoft.com/office/drawing/2014/main" id="{23C35B3A-7AE2-D7A9-AF94-E0D667D0B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23"/>
          <a:stretch/>
        </p:blipFill>
        <p:spPr bwMode="auto">
          <a:xfrm>
            <a:off x="4899692" y="201370"/>
            <a:ext cx="3498248" cy="319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, schermata, Sito Web, software&#10;&#10;Il contenuto generato dall'IA potrebbe non essere corretto.">
            <a:extLst>
              <a:ext uri="{FF2B5EF4-FFF2-40B4-BE49-F238E27FC236}">
                <a16:creationId xmlns:a16="http://schemas.microsoft.com/office/drawing/2014/main" id="{BFF3F2F0-B803-E5FD-360E-D688187E5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66" y="477168"/>
            <a:ext cx="3987209" cy="1688983"/>
          </a:xfrm>
          <a:prstGeom prst="rect">
            <a:avLst/>
          </a:prstGeom>
        </p:spPr>
      </p:pic>
      <p:pic>
        <p:nvPicPr>
          <p:cNvPr id="4" name="Picture 2" descr="Pay Attention! — EVERGREEN SGV">
            <a:extLst>
              <a:ext uri="{FF2B5EF4-FFF2-40B4-BE49-F238E27FC236}">
                <a16:creationId xmlns:a16="http://schemas.microsoft.com/office/drawing/2014/main" id="{31E542AA-6B91-890A-9A9E-DC741894B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0"/>
          <a:stretch/>
        </p:blipFill>
        <p:spPr bwMode="auto">
          <a:xfrm>
            <a:off x="8505114" y="201370"/>
            <a:ext cx="3533171" cy="319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C00B7E37-90FA-3A6B-9608-EA5E467EAA9B}"/>
              </a:ext>
            </a:extLst>
          </p:cNvPr>
          <p:cNvSpPr txBox="1">
            <a:spLocks/>
          </p:cNvSpPr>
          <p:nvPr/>
        </p:nvSpPr>
        <p:spPr>
          <a:xfrm>
            <a:off x="4696719" y="3901829"/>
            <a:ext cx="3808395" cy="3599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 err="1"/>
              <a:t>Pregnancy</a:t>
            </a:r>
            <a:endParaRPr lang="it-IT" sz="2000" dirty="0"/>
          </a:p>
          <a:p>
            <a:endParaRPr lang="it-IT" sz="2000" dirty="0"/>
          </a:p>
          <a:p>
            <a:r>
              <a:rPr lang="it-IT" sz="2000" dirty="0" err="1"/>
              <a:t>Radiation</a:t>
            </a:r>
            <a:r>
              <a:rPr lang="it-IT" sz="2000" dirty="0"/>
              <a:t> </a:t>
            </a:r>
            <a:r>
              <a:rPr lang="it-IT" sz="2000" dirty="0" err="1"/>
              <a:t>Proctitis</a:t>
            </a:r>
            <a:endParaRPr lang="it-IT" sz="2000" dirty="0"/>
          </a:p>
          <a:p>
            <a:endParaRPr lang="it-IT" sz="2000" dirty="0"/>
          </a:p>
          <a:p>
            <a:r>
              <a:rPr lang="it-IT" sz="2000" dirty="0" err="1"/>
              <a:t>Thrombosed</a:t>
            </a:r>
            <a:r>
              <a:rPr lang="it-IT" sz="2000" dirty="0"/>
              <a:t> </a:t>
            </a:r>
            <a:r>
              <a:rPr lang="it-IT" sz="2000" dirty="0" err="1"/>
              <a:t>External</a:t>
            </a:r>
            <a:r>
              <a:rPr lang="it-IT" sz="2000" dirty="0"/>
              <a:t> or </a:t>
            </a:r>
            <a:r>
              <a:rPr lang="it-IT" sz="2000" dirty="0" err="1"/>
              <a:t>Internal</a:t>
            </a:r>
            <a:r>
              <a:rPr lang="it-IT" sz="2000" dirty="0"/>
              <a:t> </a:t>
            </a:r>
            <a:r>
              <a:rPr lang="it-IT" sz="2000" dirty="0" err="1"/>
              <a:t>Hemorrhoids</a:t>
            </a:r>
            <a:endParaRPr lang="it-IT" sz="20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2AECBC-0B35-E32E-F2BC-C47CE5A453F1}"/>
              </a:ext>
            </a:extLst>
          </p:cNvPr>
          <p:cNvSpPr txBox="1"/>
          <p:nvPr/>
        </p:nvSpPr>
        <p:spPr>
          <a:xfrm>
            <a:off x="9004890" y="3545385"/>
            <a:ext cx="609777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2000" dirty="0"/>
          </a:p>
          <a:p>
            <a:r>
              <a:rPr lang="it-IT" sz="2000" dirty="0"/>
              <a:t>IBD</a:t>
            </a:r>
          </a:p>
          <a:p>
            <a:endParaRPr lang="it-IT" sz="2000" dirty="0"/>
          </a:p>
          <a:p>
            <a:endParaRPr lang="it-IT" sz="2000" dirty="0"/>
          </a:p>
          <a:p>
            <a:r>
              <a:rPr lang="it-IT" sz="2000" dirty="0" err="1"/>
              <a:t>Immunosuppressed</a:t>
            </a:r>
            <a:r>
              <a:rPr lang="it-IT" sz="2000" dirty="0"/>
              <a:t> </a:t>
            </a:r>
            <a:r>
              <a:rPr lang="it-IT" sz="2000" dirty="0" err="1"/>
              <a:t>patients</a:t>
            </a:r>
            <a:endParaRPr lang="it-IT" sz="2000" dirty="0"/>
          </a:p>
          <a:p>
            <a:endParaRPr lang="it-IT" sz="2000" dirty="0"/>
          </a:p>
          <a:p>
            <a:endParaRPr lang="it-IT" sz="2000" dirty="0"/>
          </a:p>
          <a:p>
            <a:r>
              <a:rPr lang="it-IT" sz="2000" dirty="0" err="1"/>
              <a:t>Sexually</a:t>
            </a:r>
            <a:r>
              <a:rPr lang="it-IT" sz="2000" dirty="0"/>
              <a:t> </a:t>
            </a:r>
            <a:r>
              <a:rPr lang="it-IT" sz="2000" dirty="0" err="1"/>
              <a:t>transmitted</a:t>
            </a:r>
            <a:r>
              <a:rPr lang="it-IT" sz="2000" dirty="0"/>
              <a:t> </a:t>
            </a:r>
            <a:r>
              <a:rPr lang="it-IT" sz="2000" dirty="0" err="1"/>
              <a:t>diseases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724200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6DD9EC4-A418-2440-9E06-FDEE092E5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1"/>
          <a:stretch/>
        </p:blipFill>
        <p:spPr>
          <a:xfrm>
            <a:off x="2768164" y="806785"/>
            <a:ext cx="6688413" cy="2062103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CAE67EB-2A8C-2A4C-AF4F-D883BAEF6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5243" y="193232"/>
            <a:ext cx="4481513" cy="37861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1" indent="0" algn="ctr" eaLnBrk="1" hangingPunct="1">
              <a:defRPr/>
            </a:pPr>
            <a:r>
              <a:rPr lang="es-ES_tradnl" sz="1800" b="1" cap="all">
                <a:cs typeface="Arial" charset="0"/>
              </a:rPr>
              <a:t>CONCLUSION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8E473D6-BE55-3C4D-BF8D-F57694FB5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02" y="1009237"/>
            <a:ext cx="1165390" cy="1650192"/>
          </a:xfrm>
          <a:prstGeom prst="rect">
            <a:avLst/>
          </a:prstGeom>
        </p:spPr>
      </p:pic>
      <p:sp>
        <p:nvSpPr>
          <p:cNvPr id="8" name="Rettangolo 6">
            <a:extLst>
              <a:ext uri="{FF2B5EF4-FFF2-40B4-BE49-F238E27FC236}">
                <a16:creationId xmlns:a16="http://schemas.microsoft.com/office/drawing/2014/main" id="{51597EDB-6288-4D4A-BC86-E44328463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" y="3084449"/>
            <a:ext cx="4437435" cy="325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indent="0" algn="just">
              <a:buNone/>
            </a:pP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hemorrhoids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surgery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concerned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no “one size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fits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” option</a:t>
            </a:r>
          </a:p>
          <a:p>
            <a:pPr marL="0" indent="0" algn="just">
              <a:buNone/>
            </a:pP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Tx/>
              <a:buChar char="-"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Degree and Size</a:t>
            </a:r>
          </a:p>
          <a:p>
            <a:pPr algn="just">
              <a:buFontTx/>
              <a:buChar char="-"/>
            </a:pP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Symptoms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Tx/>
              <a:buChar char="-"/>
            </a:pP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(Age/Gender/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Comorbidities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buFontTx/>
              <a:buChar char="-"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Costs </a:t>
            </a:r>
          </a:p>
          <a:p>
            <a:pPr algn="just">
              <a:buFontTx/>
              <a:buChar char="-"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Personal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and training</a:t>
            </a:r>
          </a:p>
          <a:p>
            <a:pPr algn="just">
              <a:buFontTx/>
              <a:buChar char="-"/>
            </a:pP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Standardization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Mucopexy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and Doppler Devices)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23AD5C9A-498B-AE35-697A-C92ABD025B5B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" t="7561" r="47569" b="23712"/>
          <a:stretch/>
        </p:blipFill>
        <p:spPr>
          <a:xfrm>
            <a:off x="6622382" y="3424575"/>
            <a:ext cx="1608985" cy="2298609"/>
          </a:xfrm>
          <a:prstGeom prst="rect">
            <a:avLst/>
          </a:prstGeom>
        </p:spPr>
      </p:pic>
      <p:pic>
        <p:nvPicPr>
          <p:cNvPr id="5" name="Immagine 4" descr="Immagine che contiene bilancia&#10;&#10;Descrizione generata automaticamente">
            <a:extLst>
              <a:ext uri="{FF2B5EF4-FFF2-40B4-BE49-F238E27FC236}">
                <a16:creationId xmlns:a16="http://schemas.microsoft.com/office/drawing/2014/main" id="{F3207DF5-6ED8-1AE2-EBF1-E5E5EE982BF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7410" y="3169866"/>
            <a:ext cx="1245098" cy="697255"/>
          </a:xfrm>
          <a:prstGeom prst="rect">
            <a:avLst/>
          </a:prstGeom>
        </p:spPr>
      </p:pic>
      <p:pic>
        <p:nvPicPr>
          <p:cNvPr id="7" name="Immagine 6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2F868F93-96D1-9E27-2C05-8BEDB70E53F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567" r="7139"/>
          <a:stretch/>
        </p:blipFill>
        <p:spPr>
          <a:xfrm>
            <a:off x="9977177" y="3884706"/>
            <a:ext cx="1121916" cy="857614"/>
          </a:xfrm>
          <a:prstGeom prst="ellipse">
            <a:avLst/>
          </a:prstGeom>
        </p:spPr>
      </p:pic>
      <p:pic>
        <p:nvPicPr>
          <p:cNvPr id="9" name="Picture 2" descr="Chirurgia - Wikipedia">
            <a:extLst>
              <a:ext uri="{FF2B5EF4-FFF2-40B4-BE49-F238E27FC236}">
                <a16:creationId xmlns:a16="http://schemas.microsoft.com/office/drawing/2014/main" id="{BFA6D301-2AB6-46D9-6E8A-A3C6A3CFB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9890" y="4459003"/>
            <a:ext cx="1207293" cy="107667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D3629250-8AAC-5922-564D-5550E55ACD3D}"/>
              </a:ext>
            </a:extLst>
          </p:cNvPr>
          <p:cNvCxnSpPr/>
          <p:nvPr/>
        </p:nvCxnSpPr>
        <p:spPr>
          <a:xfrm flipH="1" flipV="1">
            <a:off x="8353256" y="4237586"/>
            <a:ext cx="378069" cy="278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13D75356-85F8-7D27-D735-7F84D5F65DB0}"/>
              </a:ext>
            </a:extLst>
          </p:cNvPr>
          <p:cNvCxnSpPr>
            <a:cxnSpLocks/>
          </p:cNvCxnSpPr>
          <p:nvPr/>
        </p:nvCxnSpPr>
        <p:spPr>
          <a:xfrm flipV="1">
            <a:off x="8993536" y="3910027"/>
            <a:ext cx="0" cy="5489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970938F5-D3C9-96F1-E4C7-7A1DA2C9D0BA}"/>
              </a:ext>
            </a:extLst>
          </p:cNvPr>
          <p:cNvCxnSpPr>
            <a:cxnSpLocks/>
          </p:cNvCxnSpPr>
          <p:nvPr/>
        </p:nvCxnSpPr>
        <p:spPr>
          <a:xfrm flipV="1">
            <a:off x="9567357" y="4415001"/>
            <a:ext cx="325175" cy="234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testo 7">
            <a:extLst>
              <a:ext uri="{FF2B5EF4-FFF2-40B4-BE49-F238E27FC236}">
                <a16:creationId xmlns:a16="http://schemas.microsoft.com/office/drawing/2014/main" id="{ACCD4DF9-E319-363F-518D-436D0C8FB409}"/>
              </a:ext>
            </a:extLst>
          </p:cNvPr>
          <p:cNvSpPr txBox="1">
            <a:spLocks/>
          </p:cNvSpPr>
          <p:nvPr/>
        </p:nvSpPr>
        <p:spPr>
          <a:xfrm>
            <a:off x="1524001" y="6489701"/>
            <a:ext cx="8785225" cy="214399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Yeo D, Tan KY. Hemorrhoidectomy - making sense of the surgical options. World J Gastroenterol. 2014 Dec 7;20(45):16976-83.</a:t>
            </a:r>
            <a:endParaRPr lang="it-IT" sz="900" dirty="0"/>
          </a:p>
        </p:txBody>
      </p:sp>
      <p:pic>
        <p:nvPicPr>
          <p:cNvPr id="13" name="Immagine 12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0012388F-FFBF-7CE8-1ACF-AFF46FBFE9F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794" t="1" r="-1" b="-2"/>
          <a:stretch>
            <a:fillRect/>
          </a:stretch>
        </p:blipFill>
        <p:spPr>
          <a:xfrm>
            <a:off x="4463956" y="3501482"/>
            <a:ext cx="2116103" cy="235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40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919BC4A-B33C-B437-C4BF-9FEF4FEF7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16" y="652638"/>
            <a:ext cx="3292524" cy="1448709"/>
          </a:xfrm>
          <a:prstGeom prst="rect">
            <a:avLst/>
          </a:prstGeom>
        </p:spPr>
      </p:pic>
      <p:pic>
        <p:nvPicPr>
          <p:cNvPr id="7" name="Immagine 6" descr="Immagine che contiene testo, schermata, Carattere, documento&#10;&#10;Descrizione generata automaticamente">
            <a:extLst>
              <a:ext uri="{FF2B5EF4-FFF2-40B4-BE49-F238E27FC236}">
                <a16:creationId xmlns:a16="http://schemas.microsoft.com/office/drawing/2014/main" id="{5254BB1C-C47E-4F27-6B59-BBED13D58C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0"/>
          <a:stretch/>
        </p:blipFill>
        <p:spPr>
          <a:xfrm>
            <a:off x="4775204" y="3529905"/>
            <a:ext cx="7416796" cy="2930856"/>
          </a:xfrm>
          <a:prstGeom prst="rect">
            <a:avLst/>
          </a:prstGeom>
        </p:spPr>
      </p:pic>
      <p:pic>
        <p:nvPicPr>
          <p:cNvPr id="9" name="Immagine 8" descr="Immagine che contiene testo, schermata, Carattere, Marchio&#10;&#10;Descrizione generata automaticamente">
            <a:extLst>
              <a:ext uri="{FF2B5EF4-FFF2-40B4-BE49-F238E27FC236}">
                <a16:creationId xmlns:a16="http://schemas.microsoft.com/office/drawing/2014/main" id="{45CEAB60-E9A9-A668-56AF-1B736A365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32" y="2522522"/>
            <a:ext cx="2624833" cy="3963168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9EC15B81-B9BA-5425-DA7C-4F78F4CE57B7}"/>
              </a:ext>
            </a:extLst>
          </p:cNvPr>
          <p:cNvCxnSpPr/>
          <p:nvPr/>
        </p:nvCxnSpPr>
        <p:spPr>
          <a:xfrm>
            <a:off x="7537704" y="4834834"/>
            <a:ext cx="4300679" cy="0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BC307EE2-4F83-B1F5-30E6-3B80960599E4}"/>
              </a:ext>
            </a:extLst>
          </p:cNvPr>
          <p:cNvCxnSpPr>
            <a:cxnSpLocks/>
          </p:cNvCxnSpPr>
          <p:nvPr/>
        </p:nvCxnSpPr>
        <p:spPr>
          <a:xfrm>
            <a:off x="4982949" y="5103887"/>
            <a:ext cx="4705095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Il Primo Secondo Terzo Quarto Quinto Sesto Numera Su Fondo Bianco  Illustrazione di Stock - Illustrazione di segno, rivalità: 45734221">
            <a:extLst>
              <a:ext uri="{FF2B5EF4-FFF2-40B4-BE49-F238E27FC236}">
                <a16:creationId xmlns:a16="http://schemas.microsoft.com/office/drawing/2014/main" id="{706146EC-099F-EC90-B0C7-C86553E92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2" r="68000" b="53664"/>
          <a:stretch>
            <a:fillRect/>
          </a:stretch>
        </p:blipFill>
        <p:spPr bwMode="auto">
          <a:xfrm>
            <a:off x="8986165" y="382804"/>
            <a:ext cx="2129518" cy="208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79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90E273C-9A11-794C-ABD3-F24EE256A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42" y="1422747"/>
            <a:ext cx="4752837" cy="483531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3F2437F-F88F-7149-79BA-2A3CB3C5A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1409"/>
            <a:ext cx="5818839" cy="639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99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ristol stool scale - Wikipedia">
            <a:extLst>
              <a:ext uri="{FF2B5EF4-FFF2-40B4-BE49-F238E27FC236}">
                <a16:creationId xmlns:a16="http://schemas.microsoft.com/office/drawing/2014/main" id="{09603261-865C-3505-5F19-DA973CB67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088" y="469223"/>
            <a:ext cx="5291666" cy="318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dratazione: perché è fondamentale e quanta acqua serve davvero">
            <a:extLst>
              <a:ext uri="{FF2B5EF4-FFF2-40B4-BE49-F238E27FC236}">
                <a16:creationId xmlns:a16="http://schemas.microsoft.com/office/drawing/2014/main" id="{DCF949F0-F27A-EEFC-EAF1-80C7F8EFC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 bwMode="auto">
          <a:xfrm>
            <a:off x="6209364" y="469223"/>
            <a:ext cx="5291667" cy="297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 descr="Immagine che contiene testo, schermata, Viso umano&#10;&#10;Il contenuto generato dall'IA potrebbe non essere corretto.">
            <a:extLst>
              <a:ext uri="{FF2B5EF4-FFF2-40B4-BE49-F238E27FC236}">
                <a16:creationId xmlns:a16="http://schemas.microsoft.com/office/drawing/2014/main" id="{B3B7FE91-FB59-0F88-7113-49DA71C5B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3657451"/>
            <a:ext cx="7772400" cy="305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17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schermata, diagramma, software&#10;&#10;Descrizione generata automaticamente">
            <a:extLst>
              <a:ext uri="{FF2B5EF4-FFF2-40B4-BE49-F238E27FC236}">
                <a16:creationId xmlns:a16="http://schemas.microsoft.com/office/drawing/2014/main" id="{88738ED1-5554-4CA1-4C8B-1FEBEF1A2E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396" b="184"/>
          <a:stretch/>
        </p:blipFill>
        <p:spPr>
          <a:xfrm>
            <a:off x="1939056" y="12357"/>
            <a:ext cx="8119344" cy="6845643"/>
          </a:xfrm>
          <a:prstGeom prst="rect">
            <a:avLst/>
          </a:prstGeom>
        </p:spPr>
      </p:pic>
      <p:pic>
        <p:nvPicPr>
          <p:cNvPr id="2" name="Immagine 1" descr="Immagine che contiene testo, schermata, Carattere, documento&#10;&#10;Descrizione generata automaticamente">
            <a:extLst>
              <a:ext uri="{FF2B5EF4-FFF2-40B4-BE49-F238E27FC236}">
                <a16:creationId xmlns:a16="http://schemas.microsoft.com/office/drawing/2014/main" id="{712477F7-7B7C-2F5A-3A46-89ACC6DD32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81" t="4818" r="7287" b="61702"/>
          <a:stretch>
            <a:fillRect/>
          </a:stretch>
        </p:blipFill>
        <p:spPr>
          <a:xfrm>
            <a:off x="604690" y="5530983"/>
            <a:ext cx="3090440" cy="10500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4716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ohn Cedric Goligher March 13, 1912&amp;#x2013;January 18, 1998">
            <a:extLst>
              <a:ext uri="{FF2B5EF4-FFF2-40B4-BE49-F238E27FC236}">
                <a16:creationId xmlns:a16="http://schemas.microsoft.com/office/drawing/2014/main" id="{E8051142-22A3-2D45-742B-065F430DF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632" y="754520"/>
            <a:ext cx="4169663" cy="534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 descr="Immagine che contiene testo, Carattere, numero, schermata&#10;&#10;Descrizione generata automaticamente">
            <a:extLst>
              <a:ext uri="{FF2B5EF4-FFF2-40B4-BE49-F238E27FC236}">
                <a16:creationId xmlns:a16="http://schemas.microsoft.com/office/drawing/2014/main" id="{4CFC32C8-AA4A-49EF-B4E5-A70C8EA74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030" y="754520"/>
            <a:ext cx="6731338" cy="343298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4AFEC2C-7F73-6D90-9B71-E88056E0E21E}"/>
              </a:ext>
            </a:extLst>
          </p:cNvPr>
          <p:cNvSpPr txBox="1"/>
          <p:nvPr/>
        </p:nvSpPr>
        <p:spPr>
          <a:xfrm>
            <a:off x="4976030" y="5180150"/>
            <a:ext cx="65407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Campos FG, </a:t>
            </a:r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Nahas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SC, Cecconello I. The life of John Cedric </a:t>
            </a:r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Goligher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(1912-1998) </a:t>
            </a:r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revisited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J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Med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Biogr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2016 Aug;24(3):380-3. </a:t>
            </a:r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 10.1177/0967772014532896. </a:t>
            </a:r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2014 </a:t>
            </a:r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Jun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26. PMID: 24972616.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4020333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C6B61A6A-F819-8E00-8724-0B10A0CCB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065" y="756587"/>
            <a:ext cx="7772400" cy="2146572"/>
          </a:xfrm>
          <a:prstGeom prst="rect">
            <a:avLst/>
          </a:prstGeom>
        </p:spPr>
      </p:pic>
      <p:pic>
        <p:nvPicPr>
          <p:cNvPr id="7" name="Immagine 6" descr="Immagine che contiene testo, Carattere, schermata, algebra&#10;&#10;Il contenuto generato dall'IA potrebbe non essere corretto.">
            <a:extLst>
              <a:ext uri="{FF2B5EF4-FFF2-40B4-BE49-F238E27FC236}">
                <a16:creationId xmlns:a16="http://schemas.microsoft.com/office/drawing/2014/main" id="{E3B8C358-EF4A-7741-3A4C-80DA7A4BB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065" y="3298388"/>
            <a:ext cx="7772400" cy="280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06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731AEEC-04C4-5044-86AA-757E171FA9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474" y="4177900"/>
            <a:ext cx="3153335" cy="233729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9A9DEA5-3FD5-C04B-B8C8-DC2997A8F6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60" y="4221255"/>
            <a:ext cx="3178563" cy="233094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FF6C712-FC0C-C641-8008-C29FED34DD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474" y="1220343"/>
            <a:ext cx="3153335" cy="232985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01C333A-AFEB-2B48-B6DE-D66EB9AE46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296" y="1220343"/>
            <a:ext cx="3198227" cy="237320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C96E81D-B668-E04B-AA19-EC223B5385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9" y="1201840"/>
            <a:ext cx="4106779" cy="2919569"/>
          </a:xfrm>
          <a:prstGeom prst="rect">
            <a:avLst/>
          </a:prstGeom>
        </p:spPr>
      </p:pic>
      <p:sp>
        <p:nvSpPr>
          <p:cNvPr id="10" name="CasellaDiTesto 1">
            <a:extLst>
              <a:ext uri="{FF2B5EF4-FFF2-40B4-BE49-F238E27FC236}">
                <a16:creationId xmlns:a16="http://schemas.microsoft.com/office/drawing/2014/main" id="{497342BB-01DB-E147-A008-3C8975872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392" y="4221255"/>
            <a:ext cx="8128000" cy="274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it-IT" altLang="it-IT" sz="1600" dirty="0" err="1">
                <a:latin typeface="+mn-lt"/>
              </a:rPr>
              <a:t>Painless</a:t>
            </a:r>
            <a:r>
              <a:rPr lang="it-IT" altLang="it-IT" sz="1600" dirty="0">
                <a:latin typeface="+mn-lt"/>
              </a:rPr>
              <a:t> </a:t>
            </a:r>
            <a:r>
              <a:rPr lang="it-IT" altLang="it-IT" sz="1600" dirty="0" err="1">
                <a:latin typeface="+mn-lt"/>
              </a:rPr>
              <a:t>rectal</a:t>
            </a:r>
            <a:r>
              <a:rPr lang="it-IT" altLang="it-IT" sz="1600" dirty="0">
                <a:latin typeface="+mn-lt"/>
              </a:rPr>
              <a:t> </a:t>
            </a:r>
            <a:r>
              <a:rPr lang="it-IT" altLang="it-IT" sz="1600" dirty="0" err="1">
                <a:latin typeface="+mn-lt"/>
              </a:rPr>
              <a:t>bleeding</a:t>
            </a:r>
            <a:endParaRPr lang="it-IT" altLang="it-IT" sz="1600" dirty="0">
              <a:latin typeface="+mn-lt"/>
            </a:endParaRPr>
          </a:p>
          <a:p>
            <a:pPr>
              <a:spcBef>
                <a:spcPct val="0"/>
              </a:spcBef>
            </a:pPr>
            <a:endParaRPr lang="it-IT" altLang="it-IT" sz="1600" dirty="0">
              <a:latin typeface="+mn-lt"/>
            </a:endParaRPr>
          </a:p>
          <a:p>
            <a:pPr>
              <a:spcBef>
                <a:spcPct val="0"/>
              </a:spcBef>
            </a:pPr>
            <a:r>
              <a:rPr lang="it-IT" altLang="it-IT" sz="1600" dirty="0" err="1">
                <a:latin typeface="+mn-lt"/>
              </a:rPr>
              <a:t>Anal</a:t>
            </a:r>
            <a:r>
              <a:rPr lang="it-IT" altLang="it-IT" sz="1600" dirty="0">
                <a:latin typeface="+mn-lt"/>
              </a:rPr>
              <a:t> </a:t>
            </a:r>
            <a:r>
              <a:rPr lang="it-IT" altLang="it-IT" sz="1600" dirty="0" err="1">
                <a:latin typeface="+mn-lt"/>
              </a:rPr>
              <a:t>Pain</a:t>
            </a:r>
            <a:r>
              <a:rPr lang="it-IT" altLang="it-IT" sz="1600" dirty="0">
                <a:latin typeface="+mn-lt"/>
              </a:rPr>
              <a:t> </a:t>
            </a:r>
          </a:p>
          <a:p>
            <a:pPr marL="0" indent="0">
              <a:spcBef>
                <a:spcPct val="0"/>
              </a:spcBef>
              <a:buNone/>
            </a:pPr>
            <a:endParaRPr lang="it-IT" altLang="it-IT" sz="1600" dirty="0">
              <a:latin typeface="+mn-lt"/>
            </a:endParaRPr>
          </a:p>
          <a:p>
            <a:pPr>
              <a:spcBef>
                <a:spcPct val="0"/>
              </a:spcBef>
            </a:pPr>
            <a:r>
              <a:rPr lang="it-IT" altLang="it-IT" sz="1600" dirty="0" err="1">
                <a:latin typeface="+mn-lt"/>
              </a:rPr>
              <a:t>Oedema</a:t>
            </a:r>
            <a:endParaRPr lang="it-IT" altLang="it-IT" sz="1600" dirty="0">
              <a:latin typeface="+mn-lt"/>
            </a:endParaRPr>
          </a:p>
          <a:p>
            <a:pPr marL="0" indent="0">
              <a:spcBef>
                <a:spcPct val="0"/>
              </a:spcBef>
              <a:buNone/>
            </a:pPr>
            <a:endParaRPr lang="it-IT" altLang="it-IT" sz="1600" dirty="0">
              <a:latin typeface="+mn-lt"/>
            </a:endParaRPr>
          </a:p>
          <a:p>
            <a:pPr>
              <a:spcBef>
                <a:spcPct val="0"/>
              </a:spcBef>
            </a:pPr>
            <a:r>
              <a:rPr lang="it-IT" altLang="it-IT" sz="1600" dirty="0" err="1">
                <a:latin typeface="+mn-lt"/>
              </a:rPr>
              <a:t>Itching</a:t>
            </a:r>
            <a:endParaRPr lang="it-IT" altLang="it-IT" sz="1600" dirty="0">
              <a:latin typeface="+mn-lt"/>
            </a:endParaRPr>
          </a:p>
          <a:p>
            <a:pPr marL="0" indent="0">
              <a:spcBef>
                <a:spcPct val="0"/>
              </a:spcBef>
              <a:buNone/>
            </a:pPr>
            <a:endParaRPr lang="it-IT" altLang="it-IT" sz="1600" dirty="0">
              <a:latin typeface="+mn-lt"/>
            </a:endParaRPr>
          </a:p>
          <a:p>
            <a:pPr>
              <a:spcBef>
                <a:spcPct val="0"/>
              </a:spcBef>
            </a:pPr>
            <a:r>
              <a:rPr lang="it-IT" altLang="it-IT" sz="1600" dirty="0" err="1">
                <a:latin typeface="+mn-lt"/>
              </a:rPr>
              <a:t>Thrombosis</a:t>
            </a:r>
            <a:endParaRPr lang="it-IT" altLang="it-IT" sz="16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2844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38059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2549</TotalTime>
  <Words>1772</Words>
  <Application>Microsoft Macintosh PowerPoint</Application>
  <PresentationFormat>Widescreen</PresentationFormat>
  <Paragraphs>161</Paragraphs>
  <Slides>25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6" baseType="lpstr">
      <vt:lpstr>Arial</vt:lpstr>
      <vt:lpstr>BlinkMacSystemFont</vt:lpstr>
      <vt:lpstr>Calibri</vt:lpstr>
      <vt:lpstr>Calibri Light</vt:lpstr>
      <vt:lpstr>Helvetica</vt:lpstr>
      <vt:lpstr>Lato</vt:lpstr>
      <vt:lpstr>Merriweather</vt:lpstr>
      <vt:lpstr>STIX</vt:lpstr>
      <vt:lpstr>Times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Gaetano Gallo</dc:creator>
  <cp:lastModifiedBy>Gaetano Gallo</cp:lastModifiedBy>
  <cp:revision>49</cp:revision>
  <dcterms:created xsi:type="dcterms:W3CDTF">2025-02-04T13:25:30Z</dcterms:created>
  <dcterms:modified xsi:type="dcterms:W3CDTF">2026-05-11T07:41:58Z</dcterms:modified>
</cp:coreProperties>
</file>